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38" r:id="rId3"/>
    <p:sldId id="340" r:id="rId4"/>
    <p:sldId id="299" r:id="rId5"/>
    <p:sldId id="332" r:id="rId6"/>
    <p:sldId id="259" r:id="rId7"/>
    <p:sldId id="260" r:id="rId8"/>
    <p:sldId id="277" r:id="rId9"/>
    <p:sldId id="287" r:id="rId10"/>
    <p:sldId id="289" r:id="rId11"/>
    <p:sldId id="266" r:id="rId12"/>
    <p:sldId id="303" r:id="rId13"/>
    <p:sldId id="278" r:id="rId14"/>
    <p:sldId id="341" r:id="rId15"/>
    <p:sldId id="342" r:id="rId16"/>
    <p:sldId id="344" r:id="rId17"/>
    <p:sldId id="268" r:id="rId18"/>
    <p:sldId id="302" r:id="rId19"/>
    <p:sldId id="291" r:id="rId20"/>
    <p:sldId id="281" r:id="rId21"/>
    <p:sldId id="279" r:id="rId22"/>
    <p:sldId id="335" r:id="rId23"/>
    <p:sldId id="336" r:id="rId24"/>
    <p:sldId id="300" r:id="rId25"/>
    <p:sldId id="334" r:id="rId26"/>
    <p:sldId id="270" r:id="rId27"/>
    <p:sldId id="306" r:id="rId28"/>
    <p:sldId id="307" r:id="rId29"/>
    <p:sldId id="274" r:id="rId30"/>
    <p:sldId id="269" r:id="rId31"/>
    <p:sldId id="304" r:id="rId32"/>
    <p:sldId id="319" r:id="rId33"/>
    <p:sldId id="324" r:id="rId34"/>
    <p:sldId id="297" r:id="rId35"/>
    <p:sldId id="283" r:id="rId36"/>
    <p:sldId id="263" r:id="rId37"/>
    <p:sldId id="265" r:id="rId38"/>
    <p:sldId id="296" r:id="rId39"/>
    <p:sldId id="257" r:id="rId40"/>
    <p:sldId id="301" r:id="rId41"/>
    <p:sldId id="325" r:id="rId42"/>
    <p:sldId id="331" r:id="rId43"/>
    <p:sldId id="308" r:id="rId44"/>
    <p:sldId id="333" r:id="rId45"/>
    <p:sldId id="282" r:id="rId46"/>
    <p:sldId id="345" r:id="rId47"/>
    <p:sldId id="309" r:id="rId48"/>
    <p:sldId id="293" r:id="rId49"/>
    <p:sldId id="328" r:id="rId50"/>
    <p:sldId id="329" r:id="rId51"/>
    <p:sldId id="317" r:id="rId52"/>
    <p:sldId id="312" r:id="rId53"/>
    <p:sldId id="294" r:id="rId54"/>
    <p:sldId id="346" r:id="rId55"/>
    <p:sldId id="316" r:id="rId56"/>
    <p:sldId id="295" r:id="rId57"/>
    <p:sldId id="347" r:id="rId58"/>
    <p:sldId id="337" r:id="rId59"/>
    <p:sldId id="318" r:id="rId60"/>
    <p:sldId id="326" r:id="rId61"/>
    <p:sldId id="327" r:id="rId62"/>
    <p:sldId id="321" r:id="rId63"/>
    <p:sldId id="322" r:id="rId64"/>
    <p:sldId id="323"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81742" autoAdjust="0"/>
  </p:normalViewPr>
  <p:slideViewPr>
    <p:cSldViewPr snapToGrid="0" snapToObjects="1">
      <p:cViewPr varScale="1">
        <p:scale>
          <a:sx n="100" d="100"/>
          <a:sy n="100" d="100"/>
        </p:scale>
        <p:origin x="1792"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6F22EB-786D-ED44-9E92-F0C3EFC1CB87}" type="datetimeFigureOut">
              <a:rPr lang="en-US" smtClean="0"/>
              <a:t>3/12/20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C9AA40-4813-8C48-84F7-EB062AE95489}" type="slidenum">
              <a:rPr lang="en-US" smtClean="0"/>
              <a:t>‹#›</a:t>
            </a:fld>
            <a:endParaRPr lang="en-US"/>
          </a:p>
        </p:txBody>
      </p:sp>
    </p:spTree>
    <p:extLst>
      <p:ext uri="{BB962C8B-B14F-4D97-AF65-F5344CB8AC3E}">
        <p14:creationId xmlns:p14="http://schemas.microsoft.com/office/powerpoint/2010/main" val="22114992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t>
            </a:r>
          </a:p>
        </p:txBody>
      </p:sp>
      <p:sp>
        <p:nvSpPr>
          <p:cNvPr id="4" name="Slide Number Placeholder 3"/>
          <p:cNvSpPr>
            <a:spLocks noGrp="1"/>
          </p:cNvSpPr>
          <p:nvPr>
            <p:ph type="sldNum" sz="quarter" idx="10"/>
          </p:nvPr>
        </p:nvSpPr>
        <p:spPr/>
        <p:txBody>
          <a:bodyPr/>
          <a:lstStyle/>
          <a:p>
            <a:fld id="{95C9AA40-4813-8C48-84F7-EB062AE95489}" type="slidenum">
              <a:rPr lang="en-US" smtClean="0"/>
              <a:t>1</a:t>
            </a:fld>
            <a:endParaRPr lang="en-US"/>
          </a:p>
        </p:txBody>
      </p:sp>
    </p:spTree>
    <p:extLst>
      <p:ext uri="{BB962C8B-B14F-4D97-AF65-F5344CB8AC3E}">
        <p14:creationId xmlns:p14="http://schemas.microsoft.com/office/powerpoint/2010/main" val="355724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one is complex too </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36</a:t>
            </a:fld>
            <a:endParaRPr lang="en-US"/>
          </a:p>
        </p:txBody>
      </p:sp>
    </p:spTree>
    <p:extLst>
      <p:ext uri="{BB962C8B-B14F-4D97-AF65-F5344CB8AC3E}">
        <p14:creationId xmlns:p14="http://schemas.microsoft.com/office/powerpoint/2010/main" val="350004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of loop!</a:t>
            </a:r>
            <a:r>
              <a:rPr lang="en-US" baseline="0" dirty="0"/>
              <a:t> </a:t>
            </a:r>
          </a:p>
          <a:p>
            <a:r>
              <a:rPr lang="en-US" baseline="0" dirty="0"/>
              <a:t>This is better </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37</a:t>
            </a:fld>
            <a:endParaRPr lang="en-US"/>
          </a:p>
        </p:txBody>
      </p:sp>
    </p:spTree>
    <p:extLst>
      <p:ext uri="{BB962C8B-B14F-4D97-AF65-F5344CB8AC3E}">
        <p14:creationId xmlns:p14="http://schemas.microsoft.com/office/powerpoint/2010/main" val="351941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more like this </a:t>
            </a:r>
          </a:p>
        </p:txBody>
      </p:sp>
      <p:sp>
        <p:nvSpPr>
          <p:cNvPr id="4" name="Slide Number Placeholder 3"/>
          <p:cNvSpPr>
            <a:spLocks noGrp="1"/>
          </p:cNvSpPr>
          <p:nvPr>
            <p:ph type="sldNum" sz="quarter" idx="10"/>
          </p:nvPr>
        </p:nvSpPr>
        <p:spPr/>
        <p:txBody>
          <a:bodyPr/>
          <a:lstStyle/>
          <a:p>
            <a:fld id="{95C9AA40-4813-8C48-84F7-EB062AE95489}" type="slidenum">
              <a:rPr lang="en-US" smtClean="0"/>
              <a:t>38</a:t>
            </a:fld>
            <a:endParaRPr lang="en-US"/>
          </a:p>
        </p:txBody>
      </p:sp>
    </p:spTree>
    <p:extLst>
      <p:ext uri="{BB962C8B-B14F-4D97-AF65-F5344CB8AC3E}">
        <p14:creationId xmlns:p14="http://schemas.microsoft.com/office/powerpoint/2010/main" val="4178286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step is not easy! </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39</a:t>
            </a:fld>
            <a:endParaRPr lang="en-US"/>
          </a:p>
        </p:txBody>
      </p:sp>
    </p:spTree>
    <p:extLst>
      <p:ext uri="{BB962C8B-B14F-4D97-AF65-F5344CB8AC3E}">
        <p14:creationId xmlns:p14="http://schemas.microsoft.com/office/powerpoint/2010/main" val="428629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Setup</a:t>
            </a:r>
            <a:r>
              <a:rPr lang="en-US" baseline="0" dirty="0"/>
              <a:t> t</a:t>
            </a:r>
            <a:r>
              <a:rPr lang="en-US" dirty="0"/>
              <a:t>akes the most time</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40</a:t>
            </a:fld>
            <a:endParaRPr lang="en-US"/>
          </a:p>
        </p:txBody>
      </p:sp>
    </p:spTree>
    <p:extLst>
      <p:ext uri="{BB962C8B-B14F-4D97-AF65-F5344CB8AC3E}">
        <p14:creationId xmlns:p14="http://schemas.microsoft.com/office/powerpoint/2010/main" val="111778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Optimisation</a:t>
            </a:r>
            <a:r>
              <a:rPr lang="en-US" baseline="0" dirty="0"/>
              <a:t> finds the values of hidden or latent variable in a complex space</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43</a:t>
            </a:fld>
            <a:endParaRPr lang="en-US"/>
          </a:p>
        </p:txBody>
      </p:sp>
    </p:spTree>
    <p:extLst>
      <p:ext uri="{BB962C8B-B14F-4D97-AF65-F5344CB8AC3E}">
        <p14:creationId xmlns:p14="http://schemas.microsoft.com/office/powerpoint/2010/main" val="1007250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hoping to find global minima</a:t>
            </a:r>
          </a:p>
        </p:txBody>
      </p:sp>
      <p:sp>
        <p:nvSpPr>
          <p:cNvPr id="4" name="Slide Number Placeholder 3"/>
          <p:cNvSpPr>
            <a:spLocks noGrp="1"/>
          </p:cNvSpPr>
          <p:nvPr>
            <p:ph type="sldNum" sz="quarter" idx="10"/>
          </p:nvPr>
        </p:nvSpPr>
        <p:spPr/>
        <p:txBody>
          <a:bodyPr/>
          <a:lstStyle/>
          <a:p>
            <a:fld id="{95C9AA40-4813-8C48-84F7-EB062AE95489}" type="slidenum">
              <a:rPr lang="en-US" smtClean="0"/>
              <a:t>44</a:t>
            </a:fld>
            <a:endParaRPr lang="en-US"/>
          </a:p>
        </p:txBody>
      </p:sp>
    </p:spTree>
    <p:extLst>
      <p:ext uri="{BB962C8B-B14F-4D97-AF65-F5344CB8AC3E}">
        <p14:creationId xmlns:p14="http://schemas.microsoft.com/office/powerpoint/2010/main" val="418798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45</a:t>
            </a:fld>
            <a:endParaRPr lang="en-US"/>
          </a:p>
        </p:txBody>
      </p:sp>
    </p:spTree>
    <p:extLst>
      <p:ext uri="{BB962C8B-B14F-4D97-AF65-F5344CB8AC3E}">
        <p14:creationId xmlns:p14="http://schemas.microsoft.com/office/powerpoint/2010/main" val="1117784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46</a:t>
            </a:fld>
            <a:endParaRPr lang="en-US"/>
          </a:p>
        </p:txBody>
      </p:sp>
    </p:spTree>
    <p:extLst>
      <p:ext uri="{BB962C8B-B14F-4D97-AF65-F5344CB8AC3E}">
        <p14:creationId xmlns:p14="http://schemas.microsoft.com/office/powerpoint/2010/main" val="1117784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a:t>
            </a:r>
            <a:r>
              <a:rPr lang="en-US" baseline="0" dirty="0"/>
              <a:t> parameters to tune </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47</a:t>
            </a:fld>
            <a:endParaRPr lang="en-US"/>
          </a:p>
        </p:txBody>
      </p:sp>
    </p:spTree>
    <p:extLst>
      <p:ext uri="{BB962C8B-B14F-4D97-AF65-F5344CB8AC3E}">
        <p14:creationId xmlns:p14="http://schemas.microsoft.com/office/powerpoint/2010/main" val="111778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200" dirty="0"/>
              <a:t>For our clients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200" dirty="0"/>
              <a:t>Up to date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200" dirty="0"/>
              <a:t>Modeling is seen as core component to unlock value in data</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2</a:t>
            </a:fld>
            <a:endParaRPr lang="en-US"/>
          </a:p>
        </p:txBody>
      </p:sp>
    </p:spTree>
    <p:extLst>
      <p:ext uri="{BB962C8B-B14F-4D97-AF65-F5344CB8AC3E}">
        <p14:creationId xmlns:p14="http://schemas.microsoft.com/office/powerpoint/2010/main" val="68513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400" dirty="0"/>
              <a:t>Classification: misclassification rate (Receiver operating characteristic curve</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53</a:t>
            </a:fld>
            <a:endParaRPr lang="en-US"/>
          </a:p>
        </p:txBody>
      </p:sp>
    </p:spTree>
    <p:extLst>
      <p:ext uri="{BB962C8B-B14F-4D97-AF65-F5344CB8AC3E}">
        <p14:creationId xmlns:p14="http://schemas.microsoft.com/office/powerpoint/2010/main" val="287200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400" dirty="0"/>
              <a:t>Classification: misclassification rate (Receiver operating characteristic curve</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54</a:t>
            </a:fld>
            <a:endParaRPr lang="en-US"/>
          </a:p>
        </p:txBody>
      </p:sp>
    </p:spTree>
    <p:extLst>
      <p:ext uri="{BB962C8B-B14F-4D97-AF65-F5344CB8AC3E}">
        <p14:creationId xmlns:p14="http://schemas.microsoft.com/office/powerpoint/2010/main" val="287200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what we’ve learned </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59</a:t>
            </a:fld>
            <a:endParaRPr lang="en-US"/>
          </a:p>
        </p:txBody>
      </p:sp>
    </p:spTree>
    <p:extLst>
      <p:ext uri="{BB962C8B-B14F-4D97-AF65-F5344CB8AC3E}">
        <p14:creationId xmlns:p14="http://schemas.microsoft.com/office/powerpoint/2010/main" val="3110057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3330A-F2CA-CC43-9AD1-2F7DB0D57B8D}" type="slidenum">
              <a:rPr lang="en-US" smtClean="0"/>
              <a:t>60</a:t>
            </a:fld>
            <a:endParaRPr lang="en-US"/>
          </a:p>
        </p:txBody>
      </p:sp>
    </p:spTree>
    <p:extLst>
      <p:ext uri="{BB962C8B-B14F-4D97-AF65-F5344CB8AC3E}">
        <p14:creationId xmlns:p14="http://schemas.microsoft.com/office/powerpoint/2010/main" val="33604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about running a data pipeline than </a:t>
            </a:r>
            <a:r>
              <a:rPr lang="en-US" dirty="0" err="1"/>
              <a:t>modelling</a:t>
            </a:r>
            <a:r>
              <a:rPr lang="en-US" dirty="0"/>
              <a:t> </a:t>
            </a:r>
          </a:p>
        </p:txBody>
      </p:sp>
      <p:sp>
        <p:nvSpPr>
          <p:cNvPr id="4" name="Slide Number Placeholder 3"/>
          <p:cNvSpPr>
            <a:spLocks noGrp="1"/>
          </p:cNvSpPr>
          <p:nvPr>
            <p:ph type="sldNum" sz="quarter" idx="10"/>
          </p:nvPr>
        </p:nvSpPr>
        <p:spPr/>
        <p:txBody>
          <a:bodyPr/>
          <a:lstStyle/>
          <a:p>
            <a:fld id="{95C9AA40-4813-8C48-84F7-EB062AE95489}" type="slidenum">
              <a:rPr lang="en-US" smtClean="0"/>
              <a:t>62</a:t>
            </a:fld>
            <a:endParaRPr lang="en-US"/>
          </a:p>
        </p:txBody>
      </p:sp>
    </p:spTree>
    <p:extLst>
      <p:ext uri="{BB962C8B-B14F-4D97-AF65-F5344CB8AC3E}">
        <p14:creationId xmlns:p14="http://schemas.microsoft.com/office/powerpoint/2010/main" val="82992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Optimisation</a:t>
            </a:r>
            <a:r>
              <a:rPr lang="en-US" dirty="0"/>
              <a:t> of data pipeline variables </a:t>
            </a:r>
          </a:p>
        </p:txBody>
      </p:sp>
      <p:sp>
        <p:nvSpPr>
          <p:cNvPr id="4" name="Slide Number Placeholder 3"/>
          <p:cNvSpPr>
            <a:spLocks noGrp="1"/>
          </p:cNvSpPr>
          <p:nvPr>
            <p:ph type="sldNum" sz="quarter" idx="10"/>
          </p:nvPr>
        </p:nvSpPr>
        <p:spPr/>
        <p:txBody>
          <a:bodyPr/>
          <a:lstStyle/>
          <a:p>
            <a:fld id="{95C9AA40-4813-8C48-84F7-EB062AE95489}" type="slidenum">
              <a:rPr lang="en-US" smtClean="0"/>
              <a:t>63</a:t>
            </a:fld>
            <a:endParaRPr lang="en-US"/>
          </a:p>
        </p:txBody>
      </p:sp>
    </p:spTree>
    <p:extLst>
      <p:ext uri="{BB962C8B-B14F-4D97-AF65-F5344CB8AC3E}">
        <p14:creationId xmlns:p14="http://schemas.microsoft.com/office/powerpoint/2010/main" val="1424751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t>
            </a:r>
            <a:r>
              <a:rPr lang="en-US" dirty="0" err="1"/>
              <a:t>optimised</a:t>
            </a:r>
            <a:r>
              <a:rPr lang="en-US" dirty="0"/>
              <a:t> then move to production </a:t>
            </a:r>
          </a:p>
        </p:txBody>
      </p:sp>
      <p:sp>
        <p:nvSpPr>
          <p:cNvPr id="4" name="Slide Number Placeholder 3"/>
          <p:cNvSpPr>
            <a:spLocks noGrp="1"/>
          </p:cNvSpPr>
          <p:nvPr>
            <p:ph type="sldNum" sz="quarter" idx="10"/>
          </p:nvPr>
        </p:nvSpPr>
        <p:spPr/>
        <p:txBody>
          <a:bodyPr/>
          <a:lstStyle/>
          <a:p>
            <a:fld id="{95C9AA40-4813-8C48-84F7-EB062AE95489}" type="slidenum">
              <a:rPr lang="en-US" smtClean="0"/>
              <a:t>64</a:t>
            </a:fld>
            <a:endParaRPr lang="en-US"/>
          </a:p>
        </p:txBody>
      </p:sp>
    </p:spTree>
    <p:extLst>
      <p:ext uri="{BB962C8B-B14F-4D97-AF65-F5344CB8AC3E}">
        <p14:creationId xmlns:p14="http://schemas.microsoft.com/office/powerpoint/2010/main" val="162397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time.com</a:t>
            </a:r>
            <a:r>
              <a:rPr lang="en-US" dirty="0"/>
              <a:t>/4461455/how-to-become-expert-at-anything/</a:t>
            </a:r>
          </a:p>
          <a:p>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4</a:t>
            </a:fld>
            <a:endParaRPr lang="en-US"/>
          </a:p>
        </p:txBody>
      </p:sp>
    </p:spTree>
    <p:extLst>
      <p:ext uri="{BB962C8B-B14F-4D97-AF65-F5344CB8AC3E}">
        <p14:creationId xmlns:p14="http://schemas.microsoft.com/office/powerpoint/2010/main" val="125273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a:t>
            </a:r>
          </a:p>
        </p:txBody>
      </p:sp>
      <p:sp>
        <p:nvSpPr>
          <p:cNvPr id="4" name="Slide Number Placeholder 3"/>
          <p:cNvSpPr>
            <a:spLocks noGrp="1"/>
          </p:cNvSpPr>
          <p:nvPr>
            <p:ph type="sldNum" sz="quarter" idx="10"/>
          </p:nvPr>
        </p:nvSpPr>
        <p:spPr/>
        <p:txBody>
          <a:bodyPr/>
          <a:lstStyle/>
          <a:p>
            <a:fld id="{95C9AA40-4813-8C48-84F7-EB062AE95489}" type="slidenum">
              <a:rPr lang="en-US" smtClean="0"/>
              <a:t>6</a:t>
            </a:fld>
            <a:endParaRPr lang="en-US"/>
          </a:p>
        </p:txBody>
      </p:sp>
    </p:spTree>
    <p:extLst>
      <p:ext uri="{BB962C8B-B14F-4D97-AF65-F5344CB8AC3E}">
        <p14:creationId xmlns:p14="http://schemas.microsoft.com/office/powerpoint/2010/main" val="175641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predictor is a function f that maps an input x to an output y</a:t>
            </a:r>
          </a:p>
        </p:txBody>
      </p:sp>
      <p:sp>
        <p:nvSpPr>
          <p:cNvPr id="4" name="Slide Number Placeholder 3"/>
          <p:cNvSpPr>
            <a:spLocks noGrp="1"/>
          </p:cNvSpPr>
          <p:nvPr>
            <p:ph type="sldNum" sz="quarter" idx="10"/>
          </p:nvPr>
        </p:nvSpPr>
        <p:spPr/>
        <p:txBody>
          <a:bodyPr/>
          <a:lstStyle/>
          <a:p>
            <a:fld id="{95C9AA40-4813-8C48-84F7-EB062AE95489}" type="slidenum">
              <a:rPr lang="en-US" smtClean="0"/>
              <a:t>26</a:t>
            </a:fld>
            <a:endParaRPr lang="en-US"/>
          </a:p>
        </p:txBody>
      </p:sp>
    </p:spTree>
    <p:extLst>
      <p:ext uri="{BB962C8B-B14F-4D97-AF65-F5344CB8AC3E}">
        <p14:creationId xmlns:p14="http://schemas.microsoft.com/office/powerpoint/2010/main" val="3133852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predictor is a function f that maps an input x to an </a:t>
            </a:r>
            <a:r>
              <a:rPr lang="en-US"/>
              <a:t>output y</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27</a:t>
            </a:fld>
            <a:endParaRPr lang="en-US"/>
          </a:p>
        </p:txBody>
      </p:sp>
    </p:spTree>
    <p:extLst>
      <p:ext uri="{BB962C8B-B14F-4D97-AF65-F5344CB8AC3E}">
        <p14:creationId xmlns:p14="http://schemas.microsoft.com/office/powerpoint/2010/main" val="313385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predictor is a function f that maps an input x to an </a:t>
            </a:r>
            <a:r>
              <a:rPr lang="en-US"/>
              <a:t>output y</a:t>
            </a:r>
            <a:endParaRPr lang="en-US" dirty="0"/>
          </a:p>
        </p:txBody>
      </p:sp>
      <p:sp>
        <p:nvSpPr>
          <p:cNvPr id="4" name="Slide Number Placeholder 3"/>
          <p:cNvSpPr>
            <a:spLocks noGrp="1"/>
          </p:cNvSpPr>
          <p:nvPr>
            <p:ph type="sldNum" sz="quarter" idx="10"/>
          </p:nvPr>
        </p:nvSpPr>
        <p:spPr/>
        <p:txBody>
          <a:bodyPr/>
          <a:lstStyle/>
          <a:p>
            <a:fld id="{95C9AA40-4813-8C48-84F7-EB062AE95489}" type="slidenum">
              <a:rPr lang="en-US" smtClean="0"/>
              <a:t>28</a:t>
            </a:fld>
            <a:endParaRPr lang="en-US"/>
          </a:p>
        </p:txBody>
      </p:sp>
    </p:spTree>
    <p:extLst>
      <p:ext uri="{BB962C8B-B14F-4D97-AF65-F5344CB8AC3E}">
        <p14:creationId xmlns:p14="http://schemas.microsoft.com/office/powerpoint/2010/main" val="3133852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Box </a:t>
            </a:r>
          </a:p>
        </p:txBody>
      </p:sp>
      <p:sp>
        <p:nvSpPr>
          <p:cNvPr id="4" name="Slide Number Placeholder 3"/>
          <p:cNvSpPr>
            <a:spLocks noGrp="1"/>
          </p:cNvSpPr>
          <p:nvPr>
            <p:ph type="sldNum" sz="quarter" idx="10"/>
          </p:nvPr>
        </p:nvSpPr>
        <p:spPr/>
        <p:txBody>
          <a:bodyPr/>
          <a:lstStyle/>
          <a:p>
            <a:fld id="{95C9AA40-4813-8C48-84F7-EB062AE95489}" type="slidenum">
              <a:rPr lang="en-US" smtClean="0"/>
              <a:t>30</a:t>
            </a:fld>
            <a:endParaRPr lang="en-US"/>
          </a:p>
        </p:txBody>
      </p:sp>
    </p:spTree>
    <p:extLst>
      <p:ext uri="{BB962C8B-B14F-4D97-AF65-F5344CB8AC3E}">
        <p14:creationId xmlns:p14="http://schemas.microsoft.com/office/powerpoint/2010/main" val="3515926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over complicate things with large diagrams</a:t>
            </a:r>
          </a:p>
        </p:txBody>
      </p:sp>
      <p:sp>
        <p:nvSpPr>
          <p:cNvPr id="4" name="Slide Number Placeholder 3"/>
          <p:cNvSpPr>
            <a:spLocks noGrp="1"/>
          </p:cNvSpPr>
          <p:nvPr>
            <p:ph type="sldNum" sz="quarter" idx="10"/>
          </p:nvPr>
        </p:nvSpPr>
        <p:spPr/>
        <p:txBody>
          <a:bodyPr/>
          <a:lstStyle/>
          <a:p>
            <a:fld id="{95C9AA40-4813-8C48-84F7-EB062AE95489}" type="slidenum">
              <a:rPr lang="en-US" smtClean="0"/>
              <a:t>35</a:t>
            </a:fld>
            <a:endParaRPr lang="en-US"/>
          </a:p>
        </p:txBody>
      </p:sp>
    </p:spTree>
    <p:extLst>
      <p:ext uri="{BB962C8B-B14F-4D97-AF65-F5344CB8AC3E}">
        <p14:creationId xmlns:p14="http://schemas.microsoft.com/office/powerpoint/2010/main" val="982920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9EC18FE-1C65-9F4A-9F4A-964194CFDA49}" type="datetimeFigureOut">
              <a:rPr lang="en-US" smtClean="0"/>
              <a:t>3/12/20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83048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9EC18FE-1C65-9F4A-9F4A-964194CFDA49}" type="datetimeFigureOut">
              <a:rPr lang="en-US" smtClean="0"/>
              <a:t>3/12/20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69162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9EC18FE-1C65-9F4A-9F4A-964194CFDA49}" type="datetimeFigureOut">
              <a:rPr lang="en-US" smtClean="0"/>
              <a:t>3/12/20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191407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9EC18FE-1C65-9F4A-9F4A-964194CFDA49}" type="datetimeFigureOut">
              <a:rPr lang="en-US" smtClean="0"/>
              <a:t>3/12/20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300054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9EC18FE-1C65-9F4A-9F4A-964194CFDA49}" type="datetimeFigureOut">
              <a:rPr lang="en-US" smtClean="0"/>
              <a:t>3/12/20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258947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9EC18FE-1C65-9F4A-9F4A-964194CFDA49}" type="datetimeFigureOut">
              <a:rPr lang="en-US" smtClean="0"/>
              <a:t>3/12/20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141118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9EC18FE-1C65-9F4A-9F4A-964194CFDA49}" type="datetimeFigureOut">
              <a:rPr lang="en-US" smtClean="0"/>
              <a:t>3/12/20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163020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9EC18FE-1C65-9F4A-9F4A-964194CFDA49}" type="datetimeFigureOut">
              <a:rPr lang="en-US" smtClean="0"/>
              <a:t>3/12/20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318644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C18FE-1C65-9F4A-9F4A-964194CFDA49}" type="datetimeFigureOut">
              <a:rPr lang="en-US" smtClean="0"/>
              <a:t>3/12/20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7625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9EC18FE-1C65-9F4A-9F4A-964194CFDA49}" type="datetimeFigureOut">
              <a:rPr lang="en-US" smtClean="0"/>
              <a:t>3/12/20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231446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9EC18FE-1C65-9F4A-9F4A-964194CFDA49}" type="datetimeFigureOut">
              <a:rPr lang="en-US" smtClean="0"/>
              <a:t>3/12/20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032B5-A79B-364C-B4A7-E5FC8E1B5969}" type="slidenum">
              <a:rPr lang="en-US" smtClean="0"/>
              <a:t>‹#›</a:t>
            </a:fld>
            <a:endParaRPr lang="en-US"/>
          </a:p>
        </p:txBody>
      </p:sp>
    </p:spTree>
    <p:extLst>
      <p:ext uri="{BB962C8B-B14F-4D97-AF65-F5344CB8AC3E}">
        <p14:creationId xmlns:p14="http://schemas.microsoft.com/office/powerpoint/2010/main" val="32794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C18FE-1C65-9F4A-9F4A-964194CFDA49}" type="datetimeFigureOut">
              <a:rPr lang="en-US" smtClean="0"/>
              <a:t>3/12/20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032B5-A79B-364C-B4A7-E5FC8E1B5969}" type="slidenum">
              <a:rPr lang="en-US" smtClean="0"/>
              <a:t>‹#›</a:t>
            </a:fld>
            <a:endParaRPr lang="en-US"/>
          </a:p>
        </p:txBody>
      </p:sp>
    </p:spTree>
    <p:extLst>
      <p:ext uri="{BB962C8B-B14F-4D97-AF65-F5344CB8AC3E}">
        <p14:creationId xmlns:p14="http://schemas.microsoft.com/office/powerpoint/2010/main" val="1908231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8769" y="2215554"/>
            <a:ext cx="3273402" cy="1643527"/>
          </a:xfrm>
          <a:prstGeom prst="rect">
            <a:avLst/>
          </a:prstGeom>
          <a:noFill/>
        </p:spPr>
        <p:txBody>
          <a:bodyPr wrap="none" rtlCol="0" anchor="ctr">
            <a:spAutoFit/>
          </a:bodyPr>
          <a:lstStyle/>
          <a:p>
            <a:pPr>
              <a:lnSpc>
                <a:spcPct val="110000"/>
              </a:lnSpc>
            </a:pPr>
            <a:r>
              <a:rPr lang="en-US" sz="3400" dirty="0" err="1">
                <a:latin typeface="News Gothic MT"/>
                <a:ea typeface="AppleGothic"/>
                <a:cs typeface="News Gothic MT"/>
              </a:rPr>
              <a:t>Modelling</a:t>
            </a:r>
            <a:r>
              <a:rPr lang="en-US" sz="3400" dirty="0">
                <a:latin typeface="News Gothic MT"/>
                <a:ea typeface="AppleGothic"/>
                <a:cs typeface="News Gothic MT"/>
              </a:rPr>
              <a:t> Dojo</a:t>
            </a:r>
          </a:p>
          <a:p>
            <a:pPr>
              <a:lnSpc>
                <a:spcPct val="110000"/>
              </a:lnSpc>
            </a:pPr>
            <a:endParaRPr lang="en-US" sz="3400" dirty="0">
              <a:latin typeface="News Gothic MT"/>
              <a:ea typeface="AppleGothic"/>
              <a:cs typeface="News Gothic MT"/>
            </a:endParaRPr>
          </a:p>
          <a:p>
            <a:pPr>
              <a:lnSpc>
                <a:spcPct val="110000"/>
              </a:lnSpc>
            </a:pPr>
            <a:r>
              <a:rPr lang="en-US" sz="2400" dirty="0">
                <a:latin typeface="News Gothic MT"/>
                <a:ea typeface="AppleGothic"/>
                <a:cs typeface="News Gothic MT"/>
              </a:rPr>
              <a:t>Spring 2018</a:t>
            </a:r>
          </a:p>
        </p:txBody>
      </p:sp>
      <p:pic>
        <p:nvPicPr>
          <p:cNvPr id="5" name="Picture 4"/>
          <p:cNvPicPr>
            <a:picLocks noChangeAspect="1"/>
          </p:cNvPicPr>
          <p:nvPr/>
        </p:nvPicPr>
        <p:blipFill>
          <a:blip r:embed="rId3"/>
          <a:stretch>
            <a:fillRect/>
          </a:stretch>
        </p:blipFill>
        <p:spPr>
          <a:xfrm>
            <a:off x="2884721" y="5999641"/>
            <a:ext cx="2644771" cy="540000"/>
          </a:xfrm>
          <a:prstGeom prst="rect">
            <a:avLst/>
          </a:prstGeom>
        </p:spPr>
      </p:pic>
      <p:pic>
        <p:nvPicPr>
          <p:cNvPr id="6" name="Picture 5" descr="Agile Data White.jpg"/>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5844533" y="5909641"/>
            <a:ext cx="3076922" cy="720000"/>
          </a:xfrm>
          <a:prstGeom prst="rect">
            <a:avLst/>
          </a:prstGeom>
        </p:spPr>
      </p:pic>
    </p:spTree>
    <p:extLst>
      <p:ext uri="{BB962C8B-B14F-4D97-AF65-F5344CB8AC3E}">
        <p14:creationId xmlns:p14="http://schemas.microsoft.com/office/powerpoint/2010/main" val="193557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074206" cy="400110"/>
          </a:xfrm>
          <a:prstGeom prst="rect">
            <a:avLst/>
          </a:prstGeom>
        </p:spPr>
        <p:txBody>
          <a:bodyPr wrap="none">
            <a:spAutoFit/>
          </a:bodyPr>
          <a:lstStyle/>
          <a:p>
            <a:r>
              <a:rPr lang="en-US" sz="2000" dirty="0">
                <a:latin typeface="News Gothic MT"/>
                <a:ea typeface="AppleGothic"/>
                <a:cs typeface="News Gothic MT"/>
              </a:rPr>
              <a:t>Modeling: What</a:t>
            </a:r>
            <a:endParaRPr lang="en-US" sz="2000" dirty="0"/>
          </a:p>
        </p:txBody>
      </p:sp>
      <p:sp>
        <p:nvSpPr>
          <p:cNvPr id="5" name="Rectangle 4"/>
          <p:cNvSpPr/>
          <p:nvPr/>
        </p:nvSpPr>
        <p:spPr>
          <a:xfrm>
            <a:off x="683892" y="1490070"/>
            <a:ext cx="7705995" cy="3539430"/>
          </a:xfrm>
          <a:prstGeom prst="rect">
            <a:avLst/>
          </a:prstGeom>
        </p:spPr>
        <p:txBody>
          <a:bodyPr wrap="square">
            <a:spAutoFit/>
          </a:bodyPr>
          <a:lstStyle/>
          <a:p>
            <a:r>
              <a:rPr lang="en-US" sz="3200" b="1" dirty="0"/>
              <a:t>model (noun) </a:t>
            </a:r>
          </a:p>
          <a:p>
            <a:endParaRPr lang="en-US" sz="3200" dirty="0"/>
          </a:p>
          <a:p>
            <a:r>
              <a:rPr lang="en-US" sz="3200" dirty="0"/>
              <a:t>“A simplified description, especially a mathematical one, of a system or process, to assist calculations and predictions.”</a:t>
            </a:r>
          </a:p>
          <a:p>
            <a:endParaRPr lang="en-US" sz="3200" dirty="0"/>
          </a:p>
          <a:p>
            <a:pPr algn="r"/>
            <a:r>
              <a:rPr lang="en-US" sz="3200" dirty="0"/>
              <a:t>-- Oxford English Dictionary</a:t>
            </a:r>
          </a:p>
        </p:txBody>
      </p:sp>
      <p:sp>
        <p:nvSpPr>
          <p:cNvPr id="2" name="Rounded Rectangle 1"/>
          <p:cNvSpPr/>
          <p:nvPr/>
        </p:nvSpPr>
        <p:spPr>
          <a:xfrm>
            <a:off x="4642555" y="2991556"/>
            <a:ext cx="3146777" cy="564445"/>
          </a:xfrm>
          <a:prstGeom prst="roundRect">
            <a:avLst/>
          </a:prstGeom>
          <a:noFill/>
          <a:ln w="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 name="Rectangle 2"/>
          <p:cNvSpPr/>
          <p:nvPr/>
        </p:nvSpPr>
        <p:spPr>
          <a:xfrm>
            <a:off x="540806" y="5073304"/>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
        <p:nvSpPr>
          <p:cNvPr id="6" name="Rounded Rectangle 5"/>
          <p:cNvSpPr/>
          <p:nvPr/>
        </p:nvSpPr>
        <p:spPr>
          <a:xfrm>
            <a:off x="683892" y="3518645"/>
            <a:ext cx="5741033" cy="564445"/>
          </a:xfrm>
          <a:prstGeom prst="round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7" name="Rectangle 6"/>
          <p:cNvSpPr/>
          <p:nvPr/>
        </p:nvSpPr>
        <p:spPr>
          <a:xfrm>
            <a:off x="540806" y="5619172"/>
            <a:ext cx="4619248" cy="523220"/>
          </a:xfrm>
          <a:prstGeom prst="rect">
            <a:avLst/>
          </a:prstGeom>
        </p:spPr>
        <p:txBody>
          <a:bodyPr wrap="none">
            <a:spAutoFit/>
          </a:bodyPr>
          <a:lstStyle/>
          <a:p>
            <a:r>
              <a:rPr lang="en-US" sz="2800" b="1" dirty="0">
                <a:solidFill>
                  <a:srgbClr val="008000"/>
                </a:solidFill>
              </a:rPr>
              <a:t>2. Predict future observations</a:t>
            </a:r>
          </a:p>
        </p:txBody>
      </p:sp>
      <p:sp>
        <p:nvSpPr>
          <p:cNvPr id="8" name="Rectangle 7"/>
          <p:cNvSpPr/>
          <p:nvPr/>
        </p:nvSpPr>
        <p:spPr>
          <a:xfrm>
            <a:off x="540806" y="6160842"/>
            <a:ext cx="3840264" cy="523220"/>
          </a:xfrm>
          <a:prstGeom prst="rect">
            <a:avLst/>
          </a:prstGeom>
        </p:spPr>
        <p:txBody>
          <a:bodyPr wrap="none">
            <a:spAutoFit/>
          </a:bodyPr>
          <a:lstStyle/>
          <a:p>
            <a:r>
              <a:rPr lang="en-US" sz="2800" b="1" dirty="0">
                <a:solidFill>
                  <a:schemeClr val="accent6">
                    <a:lumMod val="50000"/>
                  </a:schemeClr>
                </a:solidFill>
              </a:rPr>
              <a:t>3. Understand limitation </a:t>
            </a:r>
          </a:p>
        </p:txBody>
      </p:sp>
      <p:sp>
        <p:nvSpPr>
          <p:cNvPr id="9" name="Rounded Rectangle 8"/>
          <p:cNvSpPr/>
          <p:nvPr/>
        </p:nvSpPr>
        <p:spPr>
          <a:xfrm>
            <a:off x="1234225" y="2508998"/>
            <a:ext cx="3659558" cy="564445"/>
          </a:xfrm>
          <a:prstGeom prst="roundRect">
            <a:avLst/>
          </a:prstGeom>
          <a:noFill/>
          <a:ln w="635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14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4794551" cy="400110"/>
          </a:xfrm>
          <a:prstGeom prst="rect">
            <a:avLst/>
          </a:prstGeom>
        </p:spPr>
        <p:txBody>
          <a:bodyPr wrap="none">
            <a:spAutoFit/>
          </a:bodyPr>
          <a:lstStyle/>
          <a:p>
            <a:r>
              <a:rPr lang="en-US" sz="2000" dirty="0">
                <a:latin typeface="News Gothic MT"/>
                <a:ea typeface="AppleGothic"/>
                <a:cs typeface="News Gothic MT"/>
              </a:rPr>
              <a:t>Modeling: Regression (single variable)</a:t>
            </a:r>
            <a:endParaRPr lang="en-US" sz="2000" dirty="0"/>
          </a:p>
        </p:txBody>
      </p:sp>
      <p:pic>
        <p:nvPicPr>
          <p:cNvPr id="3" name="Picture 2"/>
          <p:cNvPicPr>
            <a:picLocks noChangeAspect="1"/>
          </p:cNvPicPr>
          <p:nvPr/>
        </p:nvPicPr>
        <p:blipFill>
          <a:blip r:embed="rId2"/>
          <a:stretch>
            <a:fillRect/>
          </a:stretch>
        </p:blipFill>
        <p:spPr>
          <a:xfrm>
            <a:off x="973763" y="959555"/>
            <a:ext cx="6646237" cy="5316990"/>
          </a:xfrm>
          <a:prstGeom prst="rect">
            <a:avLst/>
          </a:prstGeom>
        </p:spPr>
      </p:pic>
    </p:spTree>
    <p:extLst>
      <p:ext uri="{BB962C8B-B14F-4D97-AF65-F5344CB8AC3E}">
        <p14:creationId xmlns:p14="http://schemas.microsoft.com/office/powerpoint/2010/main" val="347980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4473951" cy="400110"/>
          </a:xfrm>
          <a:prstGeom prst="rect">
            <a:avLst/>
          </a:prstGeom>
        </p:spPr>
        <p:txBody>
          <a:bodyPr wrap="none">
            <a:spAutoFit/>
          </a:bodyPr>
          <a:lstStyle/>
          <a:p>
            <a:r>
              <a:rPr lang="en-US" sz="2000" dirty="0">
                <a:latin typeface="News Gothic MT"/>
                <a:ea typeface="AppleGothic"/>
                <a:cs typeface="News Gothic MT"/>
              </a:rPr>
              <a:t>Note: Correlation may not be linear</a:t>
            </a:r>
            <a:endParaRPr lang="en-US" sz="2000" dirty="0"/>
          </a:p>
        </p:txBody>
      </p:sp>
      <p:pic>
        <p:nvPicPr>
          <p:cNvPr id="6" name="Picture 5" descr="Schematic-plot-of-the-temporal-root-mean-square-function-through-curve-fitting-tech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859" y="885468"/>
            <a:ext cx="6349395" cy="5721926"/>
          </a:xfrm>
          <a:prstGeom prst="rect">
            <a:avLst/>
          </a:prstGeom>
        </p:spPr>
      </p:pic>
      <p:sp>
        <p:nvSpPr>
          <p:cNvPr id="7" name="Rectangle 6"/>
          <p:cNvSpPr/>
          <p:nvPr/>
        </p:nvSpPr>
        <p:spPr>
          <a:xfrm>
            <a:off x="3765993" y="6145711"/>
            <a:ext cx="1397751" cy="3176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21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897" y="1404439"/>
            <a:ext cx="2912977" cy="789960"/>
          </a:xfrm>
          <a:prstGeom prst="rect">
            <a:avLst/>
          </a:prstGeom>
          <a:noFill/>
        </p:spPr>
        <p:txBody>
          <a:bodyPr wrap="none" rtlCol="0">
            <a:spAutoFit/>
          </a:bodyPr>
          <a:lstStyle/>
          <a:p>
            <a:pPr>
              <a:lnSpc>
                <a:spcPct val="150000"/>
              </a:lnSpc>
            </a:pPr>
            <a:r>
              <a:rPr lang="en-US" sz="3200" dirty="0"/>
              <a:t>Height α Weight</a:t>
            </a:r>
          </a:p>
        </p:txBody>
      </p:sp>
      <p:sp>
        <p:nvSpPr>
          <p:cNvPr id="6" name="Rectangle 5"/>
          <p:cNvSpPr/>
          <p:nvPr/>
        </p:nvSpPr>
        <p:spPr>
          <a:xfrm>
            <a:off x="283189" y="411383"/>
            <a:ext cx="5027864" cy="400110"/>
          </a:xfrm>
          <a:prstGeom prst="rect">
            <a:avLst/>
          </a:prstGeom>
        </p:spPr>
        <p:txBody>
          <a:bodyPr wrap="none">
            <a:spAutoFit/>
          </a:bodyPr>
          <a:lstStyle/>
          <a:p>
            <a:r>
              <a:rPr lang="en-US" sz="2000" dirty="0">
                <a:latin typeface="News Gothic MT"/>
                <a:ea typeface="AppleGothic"/>
                <a:cs typeface="News Gothic MT"/>
              </a:rPr>
              <a:t>There are many examples of correlation</a:t>
            </a:r>
            <a:endParaRPr lang="en-US" sz="2000" dirty="0"/>
          </a:p>
        </p:txBody>
      </p:sp>
    </p:spTree>
    <p:extLst>
      <p:ext uri="{BB962C8B-B14F-4D97-AF65-F5344CB8AC3E}">
        <p14:creationId xmlns:p14="http://schemas.microsoft.com/office/powerpoint/2010/main" val="396168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897" y="1404439"/>
            <a:ext cx="5876528" cy="1528624"/>
          </a:xfrm>
          <a:prstGeom prst="rect">
            <a:avLst/>
          </a:prstGeom>
          <a:noFill/>
        </p:spPr>
        <p:txBody>
          <a:bodyPr wrap="none" rtlCol="0">
            <a:spAutoFit/>
          </a:bodyPr>
          <a:lstStyle/>
          <a:p>
            <a:pPr>
              <a:lnSpc>
                <a:spcPct val="150000"/>
              </a:lnSpc>
            </a:pPr>
            <a:r>
              <a:rPr lang="en-US" sz="3200" dirty="0"/>
              <a:t>Height α Weight</a:t>
            </a:r>
          </a:p>
          <a:p>
            <a:pPr>
              <a:lnSpc>
                <a:spcPct val="150000"/>
              </a:lnSpc>
            </a:pPr>
            <a:r>
              <a:rPr lang="en-US" sz="3200" dirty="0"/>
              <a:t>Size of left foot α Size of right foot </a:t>
            </a:r>
          </a:p>
        </p:txBody>
      </p:sp>
      <p:sp>
        <p:nvSpPr>
          <p:cNvPr id="6" name="Rectangle 5"/>
          <p:cNvSpPr/>
          <p:nvPr/>
        </p:nvSpPr>
        <p:spPr>
          <a:xfrm>
            <a:off x="283189" y="411383"/>
            <a:ext cx="5027864" cy="400110"/>
          </a:xfrm>
          <a:prstGeom prst="rect">
            <a:avLst/>
          </a:prstGeom>
        </p:spPr>
        <p:txBody>
          <a:bodyPr wrap="none">
            <a:spAutoFit/>
          </a:bodyPr>
          <a:lstStyle/>
          <a:p>
            <a:r>
              <a:rPr lang="en-US" sz="2000" dirty="0">
                <a:latin typeface="News Gothic MT"/>
                <a:ea typeface="AppleGothic"/>
                <a:cs typeface="News Gothic MT"/>
              </a:rPr>
              <a:t>There are many examples of correlation</a:t>
            </a:r>
            <a:endParaRPr lang="en-US" sz="2000" dirty="0"/>
          </a:p>
        </p:txBody>
      </p:sp>
    </p:spTree>
    <p:extLst>
      <p:ext uri="{BB962C8B-B14F-4D97-AF65-F5344CB8AC3E}">
        <p14:creationId xmlns:p14="http://schemas.microsoft.com/office/powerpoint/2010/main" val="325756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897" y="1404439"/>
            <a:ext cx="7486745" cy="2267287"/>
          </a:xfrm>
          <a:prstGeom prst="rect">
            <a:avLst/>
          </a:prstGeom>
          <a:noFill/>
        </p:spPr>
        <p:txBody>
          <a:bodyPr wrap="none" rtlCol="0">
            <a:spAutoFit/>
          </a:bodyPr>
          <a:lstStyle/>
          <a:p>
            <a:pPr>
              <a:lnSpc>
                <a:spcPct val="150000"/>
              </a:lnSpc>
            </a:pPr>
            <a:r>
              <a:rPr lang="en-US" sz="3200" dirty="0"/>
              <a:t>Height α Weight</a:t>
            </a:r>
          </a:p>
          <a:p>
            <a:pPr>
              <a:lnSpc>
                <a:spcPct val="150000"/>
              </a:lnSpc>
            </a:pPr>
            <a:r>
              <a:rPr lang="en-US" sz="3200" dirty="0"/>
              <a:t>Size of left foot α Size of right foot </a:t>
            </a:r>
          </a:p>
          <a:p>
            <a:pPr>
              <a:lnSpc>
                <a:spcPct val="150000"/>
              </a:lnSpc>
            </a:pPr>
            <a:r>
              <a:rPr lang="en-US" sz="3200" dirty="0"/>
              <a:t>Sugar consumption α Likelihood of diabetes</a:t>
            </a:r>
          </a:p>
        </p:txBody>
      </p:sp>
      <p:sp>
        <p:nvSpPr>
          <p:cNvPr id="6" name="Rectangle 5"/>
          <p:cNvSpPr/>
          <p:nvPr/>
        </p:nvSpPr>
        <p:spPr>
          <a:xfrm>
            <a:off x="283189" y="411383"/>
            <a:ext cx="5027864" cy="400110"/>
          </a:xfrm>
          <a:prstGeom prst="rect">
            <a:avLst/>
          </a:prstGeom>
        </p:spPr>
        <p:txBody>
          <a:bodyPr wrap="none">
            <a:spAutoFit/>
          </a:bodyPr>
          <a:lstStyle/>
          <a:p>
            <a:r>
              <a:rPr lang="en-US" sz="2000" dirty="0">
                <a:latin typeface="News Gothic MT"/>
                <a:ea typeface="AppleGothic"/>
                <a:cs typeface="News Gothic MT"/>
              </a:rPr>
              <a:t>There are many examples of correlation</a:t>
            </a:r>
            <a:endParaRPr lang="en-US" sz="2000" dirty="0"/>
          </a:p>
        </p:txBody>
      </p:sp>
    </p:spTree>
    <p:extLst>
      <p:ext uri="{BB962C8B-B14F-4D97-AF65-F5344CB8AC3E}">
        <p14:creationId xmlns:p14="http://schemas.microsoft.com/office/powerpoint/2010/main" val="303320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897" y="1404439"/>
            <a:ext cx="7849825" cy="3005951"/>
          </a:xfrm>
          <a:prstGeom prst="rect">
            <a:avLst/>
          </a:prstGeom>
          <a:noFill/>
        </p:spPr>
        <p:txBody>
          <a:bodyPr wrap="none" rtlCol="0">
            <a:spAutoFit/>
          </a:bodyPr>
          <a:lstStyle/>
          <a:p>
            <a:pPr>
              <a:lnSpc>
                <a:spcPct val="150000"/>
              </a:lnSpc>
            </a:pPr>
            <a:r>
              <a:rPr lang="en-US" sz="3200" dirty="0"/>
              <a:t>Height α Weight</a:t>
            </a:r>
          </a:p>
          <a:p>
            <a:pPr>
              <a:lnSpc>
                <a:spcPct val="150000"/>
              </a:lnSpc>
            </a:pPr>
            <a:r>
              <a:rPr lang="en-US" sz="3200" dirty="0"/>
              <a:t>Size of left foot α Size of right foot </a:t>
            </a:r>
          </a:p>
          <a:p>
            <a:pPr>
              <a:lnSpc>
                <a:spcPct val="150000"/>
              </a:lnSpc>
            </a:pPr>
            <a:r>
              <a:rPr lang="en-US" sz="3200" dirty="0"/>
              <a:t>Sugar consumption α Likelihood of diabetes</a:t>
            </a:r>
          </a:p>
          <a:p>
            <a:pPr>
              <a:lnSpc>
                <a:spcPct val="150000"/>
              </a:lnSpc>
            </a:pPr>
            <a:r>
              <a:rPr lang="en-US" sz="3200" dirty="0"/>
              <a:t>Being rich α Likelihood of getting into Harvard</a:t>
            </a:r>
          </a:p>
        </p:txBody>
      </p:sp>
      <p:sp>
        <p:nvSpPr>
          <p:cNvPr id="6" name="Rectangle 5"/>
          <p:cNvSpPr/>
          <p:nvPr/>
        </p:nvSpPr>
        <p:spPr>
          <a:xfrm>
            <a:off x="283189" y="411383"/>
            <a:ext cx="5027864" cy="400110"/>
          </a:xfrm>
          <a:prstGeom prst="rect">
            <a:avLst/>
          </a:prstGeom>
        </p:spPr>
        <p:txBody>
          <a:bodyPr wrap="none">
            <a:spAutoFit/>
          </a:bodyPr>
          <a:lstStyle/>
          <a:p>
            <a:r>
              <a:rPr lang="en-US" sz="2000" dirty="0">
                <a:latin typeface="News Gothic MT"/>
                <a:ea typeface="AppleGothic"/>
                <a:cs typeface="News Gothic MT"/>
              </a:rPr>
              <a:t>There are many examples of correlation</a:t>
            </a:r>
            <a:endParaRPr lang="en-US" sz="2000" dirty="0"/>
          </a:p>
        </p:txBody>
      </p:sp>
    </p:spTree>
    <p:extLst>
      <p:ext uri="{BB962C8B-B14F-4D97-AF65-F5344CB8AC3E}">
        <p14:creationId xmlns:p14="http://schemas.microsoft.com/office/powerpoint/2010/main" val="400646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5406448" cy="400110"/>
          </a:xfrm>
          <a:prstGeom prst="rect">
            <a:avLst/>
          </a:prstGeom>
        </p:spPr>
        <p:txBody>
          <a:bodyPr wrap="none">
            <a:spAutoFit/>
          </a:bodyPr>
          <a:lstStyle/>
          <a:p>
            <a:r>
              <a:rPr lang="en-US" sz="2000" dirty="0">
                <a:latin typeface="News Gothic MT"/>
                <a:ea typeface="AppleGothic"/>
                <a:cs typeface="News Gothic MT"/>
              </a:rPr>
              <a:t>Complex Examples with multiple variables</a:t>
            </a:r>
            <a:endParaRPr lang="en-US" sz="2000" dirty="0"/>
          </a:p>
        </p:txBody>
      </p:sp>
      <p:pic>
        <p:nvPicPr>
          <p:cNvPr id="3" name="Picture 2" descr="nist-logo-r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07" y="1815532"/>
            <a:ext cx="5995634" cy="2715004"/>
          </a:xfrm>
          <a:prstGeom prst="rect">
            <a:avLst/>
          </a:prstGeom>
        </p:spPr>
      </p:pic>
    </p:spTree>
    <p:extLst>
      <p:ext uri="{BB962C8B-B14F-4D97-AF65-F5344CB8AC3E}">
        <p14:creationId xmlns:p14="http://schemas.microsoft.com/office/powerpoint/2010/main" val="306427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4001942" cy="400110"/>
          </a:xfrm>
          <a:prstGeom prst="rect">
            <a:avLst/>
          </a:prstGeom>
        </p:spPr>
        <p:txBody>
          <a:bodyPr wrap="none">
            <a:spAutoFit/>
          </a:bodyPr>
          <a:lstStyle/>
          <a:p>
            <a:r>
              <a:rPr lang="en-US" sz="2000" dirty="0">
                <a:latin typeface="News Gothic MT"/>
                <a:ea typeface="AppleGothic"/>
                <a:cs typeface="News Gothic MT"/>
              </a:rPr>
              <a:t>Printing solar cells from plastic</a:t>
            </a:r>
            <a:endParaRPr lang="en-US" sz="2000" dirty="0"/>
          </a:p>
        </p:txBody>
      </p:sp>
      <p:pic>
        <p:nvPicPr>
          <p:cNvPr id="2" name="Picture 1" descr="Screen Shot 2018-02-11 at 09.3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89" y="793540"/>
            <a:ext cx="5383825" cy="4750433"/>
          </a:xfrm>
          <a:prstGeom prst="rect">
            <a:avLst/>
          </a:prstGeom>
        </p:spPr>
      </p:pic>
      <p:sp>
        <p:nvSpPr>
          <p:cNvPr id="6" name="Rectangle 5"/>
          <p:cNvSpPr/>
          <p:nvPr/>
        </p:nvSpPr>
        <p:spPr>
          <a:xfrm>
            <a:off x="4457794" y="5568877"/>
            <a:ext cx="4487335" cy="1077218"/>
          </a:xfrm>
          <a:prstGeom prst="rect">
            <a:avLst/>
          </a:prstGeom>
        </p:spPr>
        <p:txBody>
          <a:bodyPr wrap="square">
            <a:spAutoFit/>
          </a:bodyPr>
          <a:lstStyle/>
          <a:p>
            <a:r>
              <a:rPr lang="en-US" sz="1600" dirty="0">
                <a:latin typeface="Calibri"/>
                <a:cs typeface="Calibri"/>
              </a:rPr>
              <a:t>Richter et al. In Situ Morphology Studies of the Mechanism for Solution Additive Effects on the Formation of Bulk </a:t>
            </a:r>
            <a:r>
              <a:rPr lang="en-US" sz="1600" dirty="0" err="1">
                <a:latin typeface="Calibri"/>
                <a:cs typeface="Calibri"/>
              </a:rPr>
              <a:t>Heterojunction</a:t>
            </a:r>
            <a:r>
              <a:rPr lang="en-US" sz="1600" dirty="0">
                <a:latin typeface="Calibri"/>
                <a:cs typeface="Calibri"/>
              </a:rPr>
              <a:t> Films </a:t>
            </a:r>
            <a:r>
              <a:rPr lang="nb-NO" sz="1600" i="1" dirty="0">
                <a:latin typeface="Calibri"/>
                <a:cs typeface="Calibri"/>
              </a:rPr>
              <a:t>Adv. Energy Mater</a:t>
            </a:r>
            <a:r>
              <a:rPr lang="nb-NO" sz="1600" dirty="0">
                <a:latin typeface="Calibri"/>
                <a:cs typeface="Calibri"/>
              </a:rPr>
              <a:t>. </a:t>
            </a:r>
            <a:r>
              <a:rPr lang="nb-NO" sz="1600" b="1" dirty="0">
                <a:latin typeface="Calibri"/>
                <a:cs typeface="Calibri"/>
              </a:rPr>
              <a:t>2014</a:t>
            </a:r>
            <a:r>
              <a:rPr lang="nb-NO" sz="1600" dirty="0">
                <a:latin typeface="Calibri"/>
                <a:cs typeface="Calibri"/>
              </a:rPr>
              <a:t>, 1400975 </a:t>
            </a:r>
          </a:p>
        </p:txBody>
      </p:sp>
    </p:spTree>
    <p:extLst>
      <p:ext uri="{BB962C8B-B14F-4D97-AF65-F5344CB8AC3E}">
        <p14:creationId xmlns:p14="http://schemas.microsoft.com/office/powerpoint/2010/main" val="361800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2-11 at 18.2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1088"/>
            <a:ext cx="8661940" cy="4488335"/>
          </a:xfrm>
          <a:prstGeom prst="rect">
            <a:avLst/>
          </a:prstGeom>
        </p:spPr>
      </p:pic>
      <p:sp>
        <p:nvSpPr>
          <p:cNvPr id="6" name="Rectangle 5"/>
          <p:cNvSpPr/>
          <p:nvPr/>
        </p:nvSpPr>
        <p:spPr>
          <a:xfrm>
            <a:off x="4457794" y="5568877"/>
            <a:ext cx="4487335" cy="1077218"/>
          </a:xfrm>
          <a:prstGeom prst="rect">
            <a:avLst/>
          </a:prstGeom>
        </p:spPr>
        <p:txBody>
          <a:bodyPr wrap="square">
            <a:spAutoFit/>
          </a:bodyPr>
          <a:lstStyle/>
          <a:p>
            <a:r>
              <a:rPr lang="en-US" sz="1600" dirty="0">
                <a:latin typeface="Calibri"/>
                <a:cs typeface="Calibri"/>
              </a:rPr>
              <a:t>Richter et al. In Situ Morphology Studies of the Mechanism for Solution Additive Effects on the Formation of Bulk </a:t>
            </a:r>
            <a:r>
              <a:rPr lang="en-US" sz="1600" dirty="0" err="1">
                <a:latin typeface="Calibri"/>
                <a:cs typeface="Calibri"/>
              </a:rPr>
              <a:t>Heterojunction</a:t>
            </a:r>
            <a:r>
              <a:rPr lang="en-US" sz="1600" dirty="0">
                <a:latin typeface="Calibri"/>
                <a:cs typeface="Calibri"/>
              </a:rPr>
              <a:t> Films </a:t>
            </a:r>
            <a:r>
              <a:rPr lang="nb-NO" sz="1600" i="1" dirty="0">
                <a:latin typeface="Calibri"/>
                <a:cs typeface="Calibri"/>
              </a:rPr>
              <a:t>Adv. Energy Mater</a:t>
            </a:r>
            <a:r>
              <a:rPr lang="nb-NO" sz="1600" dirty="0">
                <a:latin typeface="Calibri"/>
                <a:cs typeface="Calibri"/>
              </a:rPr>
              <a:t>. </a:t>
            </a:r>
            <a:r>
              <a:rPr lang="nb-NO" sz="1600" b="1" dirty="0">
                <a:latin typeface="Calibri"/>
                <a:cs typeface="Calibri"/>
              </a:rPr>
              <a:t>2014</a:t>
            </a:r>
            <a:r>
              <a:rPr lang="nb-NO" sz="1600" dirty="0">
                <a:latin typeface="Calibri"/>
                <a:cs typeface="Calibri"/>
              </a:rPr>
              <a:t>, 1400975 </a:t>
            </a:r>
          </a:p>
        </p:txBody>
      </p:sp>
      <p:sp>
        <p:nvSpPr>
          <p:cNvPr id="8" name="Rectangle 7"/>
          <p:cNvSpPr/>
          <p:nvPr/>
        </p:nvSpPr>
        <p:spPr>
          <a:xfrm>
            <a:off x="283188" y="1095786"/>
            <a:ext cx="1397751" cy="9339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3188" y="4884202"/>
            <a:ext cx="1397751" cy="9339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3189" y="411383"/>
            <a:ext cx="7684716" cy="400110"/>
          </a:xfrm>
          <a:prstGeom prst="rect">
            <a:avLst/>
          </a:prstGeom>
        </p:spPr>
        <p:txBody>
          <a:bodyPr wrap="none">
            <a:spAutoFit/>
          </a:bodyPr>
          <a:lstStyle/>
          <a:p>
            <a:r>
              <a:rPr lang="en-US" sz="2000" dirty="0">
                <a:latin typeface="News Gothic MT"/>
                <a:ea typeface="AppleGothic"/>
                <a:cs typeface="News Gothic MT"/>
              </a:rPr>
              <a:t>Complex experiments enable drying </a:t>
            </a:r>
            <a:r>
              <a:rPr lang="en-US" sz="2000" dirty="0" err="1">
                <a:latin typeface="News Gothic MT"/>
                <a:ea typeface="AppleGothic"/>
                <a:cs typeface="News Gothic MT"/>
              </a:rPr>
              <a:t>behaviour</a:t>
            </a:r>
            <a:r>
              <a:rPr lang="en-US" sz="2000" dirty="0">
                <a:latin typeface="News Gothic MT"/>
                <a:ea typeface="AppleGothic"/>
                <a:cs typeface="News Gothic MT"/>
              </a:rPr>
              <a:t> to be observed </a:t>
            </a:r>
            <a:endParaRPr lang="en-US" sz="2000" dirty="0"/>
          </a:p>
        </p:txBody>
      </p:sp>
    </p:spTree>
    <p:extLst>
      <p:ext uri="{BB962C8B-B14F-4D97-AF65-F5344CB8AC3E}">
        <p14:creationId xmlns:p14="http://schemas.microsoft.com/office/powerpoint/2010/main" val="3864029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8011" y="1522268"/>
            <a:ext cx="7363137" cy="2585323"/>
          </a:xfrm>
          <a:prstGeom prst="rect">
            <a:avLst/>
          </a:prstGeom>
        </p:spPr>
        <p:txBody>
          <a:bodyPr wrap="square">
            <a:spAutoFit/>
          </a:bodyPr>
          <a:lstStyle/>
          <a:p>
            <a:r>
              <a:rPr lang="en-US" sz="5400" dirty="0">
                <a:latin typeface="News Gothic MT"/>
                <a:cs typeface="News Gothic MT"/>
              </a:rPr>
              <a:t>“Demand For Data Scientists up </a:t>
            </a:r>
            <a:r>
              <a:rPr lang="en-US" sz="5400" b="1" dirty="0">
                <a:latin typeface="News Gothic MT"/>
                <a:cs typeface="News Gothic MT"/>
              </a:rPr>
              <a:t>28 %</a:t>
            </a:r>
            <a:r>
              <a:rPr lang="en-US" sz="5400" dirty="0">
                <a:latin typeface="News Gothic MT"/>
                <a:cs typeface="News Gothic MT"/>
              </a:rPr>
              <a:t> by 2020 since 2017”</a:t>
            </a:r>
          </a:p>
        </p:txBody>
      </p:sp>
      <p:sp>
        <p:nvSpPr>
          <p:cNvPr id="5" name="Rectangle 4"/>
          <p:cNvSpPr/>
          <p:nvPr/>
        </p:nvSpPr>
        <p:spPr>
          <a:xfrm>
            <a:off x="3440597" y="6134470"/>
            <a:ext cx="5565263" cy="523220"/>
          </a:xfrm>
          <a:prstGeom prst="rect">
            <a:avLst/>
          </a:prstGeom>
        </p:spPr>
        <p:txBody>
          <a:bodyPr wrap="square">
            <a:spAutoFit/>
          </a:bodyPr>
          <a:lstStyle/>
          <a:p>
            <a:r>
              <a:rPr lang="en-US" sz="1400" dirty="0"/>
              <a:t>https://</a:t>
            </a:r>
            <a:r>
              <a:rPr lang="en-US" sz="1400" dirty="0" err="1"/>
              <a:t>www.forbes.com</a:t>
            </a:r>
            <a:r>
              <a:rPr lang="en-US" sz="1400" dirty="0"/>
              <a:t>/sites/</a:t>
            </a:r>
            <a:r>
              <a:rPr lang="en-US" sz="1400" dirty="0" err="1"/>
              <a:t>louiscolumbus</a:t>
            </a:r>
            <a:r>
              <a:rPr lang="en-US" sz="1400" dirty="0"/>
              <a:t>/2017/05/13/ibm-predicts-demand-for-data-scientists-will-soar-28-by-2020/</a:t>
            </a:r>
          </a:p>
        </p:txBody>
      </p:sp>
    </p:spTree>
    <p:extLst>
      <p:ext uri="{BB962C8B-B14F-4D97-AF65-F5344CB8AC3E}">
        <p14:creationId xmlns:p14="http://schemas.microsoft.com/office/powerpoint/2010/main" val="613276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2-11 at 18.24.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50" y="867584"/>
            <a:ext cx="5400139" cy="4575692"/>
          </a:xfrm>
          <a:prstGeom prst="rect">
            <a:avLst/>
          </a:prstGeom>
        </p:spPr>
      </p:pic>
      <p:sp>
        <p:nvSpPr>
          <p:cNvPr id="6" name="Rectangle 5"/>
          <p:cNvSpPr/>
          <p:nvPr/>
        </p:nvSpPr>
        <p:spPr>
          <a:xfrm>
            <a:off x="4457794" y="5568877"/>
            <a:ext cx="4487335" cy="1077218"/>
          </a:xfrm>
          <a:prstGeom prst="rect">
            <a:avLst/>
          </a:prstGeom>
        </p:spPr>
        <p:txBody>
          <a:bodyPr wrap="square">
            <a:spAutoFit/>
          </a:bodyPr>
          <a:lstStyle/>
          <a:p>
            <a:r>
              <a:rPr lang="en-US" sz="1600" dirty="0">
                <a:latin typeface="Calibri"/>
                <a:cs typeface="Calibri"/>
              </a:rPr>
              <a:t>Richter et al. In Situ Morphology Studies of the Mechanism for Solution Additive Effects on the Formation of Bulk </a:t>
            </a:r>
            <a:r>
              <a:rPr lang="en-US" sz="1600" dirty="0" err="1">
                <a:latin typeface="Calibri"/>
                <a:cs typeface="Calibri"/>
              </a:rPr>
              <a:t>Heterojunction</a:t>
            </a:r>
            <a:r>
              <a:rPr lang="en-US" sz="1600" dirty="0">
                <a:latin typeface="Calibri"/>
                <a:cs typeface="Calibri"/>
              </a:rPr>
              <a:t> Films </a:t>
            </a:r>
            <a:r>
              <a:rPr lang="nb-NO" sz="1600" i="1" dirty="0">
                <a:latin typeface="Calibri"/>
                <a:cs typeface="Calibri"/>
              </a:rPr>
              <a:t>Adv. Energy Mater</a:t>
            </a:r>
            <a:r>
              <a:rPr lang="nb-NO" sz="1600" dirty="0">
                <a:latin typeface="Calibri"/>
                <a:cs typeface="Calibri"/>
              </a:rPr>
              <a:t>. </a:t>
            </a:r>
            <a:r>
              <a:rPr lang="nb-NO" sz="1600" b="1" dirty="0">
                <a:latin typeface="Calibri"/>
                <a:cs typeface="Calibri"/>
              </a:rPr>
              <a:t>2014</a:t>
            </a:r>
            <a:r>
              <a:rPr lang="nb-NO" sz="1600" dirty="0">
                <a:latin typeface="Calibri"/>
                <a:cs typeface="Calibri"/>
              </a:rPr>
              <a:t>, 1400975 </a:t>
            </a:r>
          </a:p>
        </p:txBody>
      </p:sp>
      <p:sp>
        <p:nvSpPr>
          <p:cNvPr id="8" name="Rectangle 7"/>
          <p:cNvSpPr/>
          <p:nvPr/>
        </p:nvSpPr>
        <p:spPr>
          <a:xfrm>
            <a:off x="308850" y="867584"/>
            <a:ext cx="576366" cy="687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3189" y="411383"/>
            <a:ext cx="6034375" cy="400110"/>
          </a:xfrm>
          <a:prstGeom prst="rect">
            <a:avLst/>
          </a:prstGeom>
        </p:spPr>
        <p:txBody>
          <a:bodyPr wrap="none">
            <a:spAutoFit/>
          </a:bodyPr>
          <a:lstStyle/>
          <a:p>
            <a:r>
              <a:rPr lang="en-US" sz="2000" dirty="0">
                <a:latin typeface="News Gothic MT"/>
                <a:ea typeface="AppleGothic"/>
                <a:cs typeface="News Gothic MT"/>
              </a:rPr>
              <a:t>Model allows drying </a:t>
            </a:r>
            <a:r>
              <a:rPr lang="en-US" sz="2000" dirty="0" err="1">
                <a:latin typeface="News Gothic MT"/>
                <a:ea typeface="AppleGothic"/>
                <a:cs typeface="News Gothic MT"/>
              </a:rPr>
              <a:t>behaviour</a:t>
            </a:r>
            <a:r>
              <a:rPr lang="en-US" sz="2000" dirty="0">
                <a:latin typeface="News Gothic MT"/>
                <a:ea typeface="AppleGothic"/>
                <a:cs typeface="News Gothic MT"/>
              </a:rPr>
              <a:t> to be understood</a:t>
            </a:r>
            <a:endParaRPr lang="en-US" sz="2000" dirty="0"/>
          </a:p>
        </p:txBody>
      </p:sp>
    </p:spTree>
    <p:extLst>
      <p:ext uri="{BB962C8B-B14F-4D97-AF65-F5344CB8AC3E}">
        <p14:creationId xmlns:p14="http://schemas.microsoft.com/office/powerpoint/2010/main" val="60150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474" y="1123802"/>
            <a:ext cx="4159254" cy="523220"/>
          </a:xfrm>
          <a:prstGeom prst="rect">
            <a:avLst/>
          </a:prstGeom>
        </p:spPr>
        <p:txBody>
          <a:bodyPr wrap="square">
            <a:spAutoFit/>
          </a:bodyPr>
          <a:lstStyle/>
          <a:p>
            <a:r>
              <a:rPr lang="en-US" sz="2800" dirty="0"/>
              <a:t>Solar panel efficiency  α</a:t>
            </a:r>
          </a:p>
        </p:txBody>
      </p:sp>
      <p:sp>
        <p:nvSpPr>
          <p:cNvPr id="2" name="Rectangle 1"/>
          <p:cNvSpPr/>
          <p:nvPr/>
        </p:nvSpPr>
        <p:spPr>
          <a:xfrm>
            <a:off x="4183672" y="1123802"/>
            <a:ext cx="4395345" cy="1384995"/>
          </a:xfrm>
          <a:prstGeom prst="rect">
            <a:avLst/>
          </a:prstGeom>
        </p:spPr>
        <p:txBody>
          <a:bodyPr wrap="square">
            <a:spAutoFit/>
          </a:bodyPr>
          <a:lstStyle/>
          <a:p>
            <a:r>
              <a:rPr lang="en-US" sz="2800" dirty="0"/>
              <a:t>solvent, polymer type, solution concentration, temperature</a:t>
            </a:r>
          </a:p>
        </p:txBody>
      </p:sp>
      <p:sp>
        <p:nvSpPr>
          <p:cNvPr id="11" name="Rectangle 10"/>
          <p:cNvSpPr/>
          <p:nvPr/>
        </p:nvSpPr>
        <p:spPr>
          <a:xfrm>
            <a:off x="283189" y="411383"/>
            <a:ext cx="6076578" cy="400110"/>
          </a:xfrm>
          <a:prstGeom prst="rect">
            <a:avLst/>
          </a:prstGeom>
        </p:spPr>
        <p:txBody>
          <a:bodyPr wrap="none">
            <a:spAutoFit/>
          </a:bodyPr>
          <a:lstStyle/>
          <a:p>
            <a:r>
              <a:rPr lang="en-US" sz="2000" dirty="0">
                <a:latin typeface="News Gothic MT"/>
                <a:ea typeface="AppleGothic"/>
                <a:cs typeface="News Gothic MT"/>
              </a:rPr>
              <a:t>Other scientific examples with multiple variables</a:t>
            </a:r>
            <a:endParaRPr lang="en-US" sz="2000" dirty="0"/>
          </a:p>
        </p:txBody>
      </p:sp>
    </p:spTree>
    <p:extLst>
      <p:ext uri="{BB962C8B-B14F-4D97-AF65-F5344CB8AC3E}">
        <p14:creationId xmlns:p14="http://schemas.microsoft.com/office/powerpoint/2010/main" val="3146589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474" y="1123802"/>
            <a:ext cx="4159254" cy="523220"/>
          </a:xfrm>
          <a:prstGeom prst="rect">
            <a:avLst/>
          </a:prstGeom>
        </p:spPr>
        <p:txBody>
          <a:bodyPr wrap="square">
            <a:spAutoFit/>
          </a:bodyPr>
          <a:lstStyle/>
          <a:p>
            <a:r>
              <a:rPr lang="en-US" sz="2800" dirty="0"/>
              <a:t>Solar panel efficiency  α</a:t>
            </a:r>
          </a:p>
        </p:txBody>
      </p:sp>
      <p:sp>
        <p:nvSpPr>
          <p:cNvPr id="2" name="Rectangle 1"/>
          <p:cNvSpPr/>
          <p:nvPr/>
        </p:nvSpPr>
        <p:spPr>
          <a:xfrm>
            <a:off x="4183672" y="1123802"/>
            <a:ext cx="4395345" cy="1384995"/>
          </a:xfrm>
          <a:prstGeom prst="rect">
            <a:avLst/>
          </a:prstGeom>
        </p:spPr>
        <p:txBody>
          <a:bodyPr wrap="square">
            <a:spAutoFit/>
          </a:bodyPr>
          <a:lstStyle/>
          <a:p>
            <a:r>
              <a:rPr lang="en-US" sz="2800" dirty="0"/>
              <a:t>solvent, polymer type, solution concentration, temperature</a:t>
            </a:r>
          </a:p>
        </p:txBody>
      </p:sp>
      <p:sp>
        <p:nvSpPr>
          <p:cNvPr id="6" name="Rectangle 5"/>
          <p:cNvSpPr/>
          <p:nvPr/>
        </p:nvSpPr>
        <p:spPr>
          <a:xfrm>
            <a:off x="1205529" y="2952668"/>
            <a:ext cx="2978143" cy="523220"/>
          </a:xfrm>
          <a:prstGeom prst="rect">
            <a:avLst/>
          </a:prstGeom>
        </p:spPr>
        <p:txBody>
          <a:bodyPr wrap="square">
            <a:spAutoFit/>
          </a:bodyPr>
          <a:lstStyle/>
          <a:p>
            <a:r>
              <a:rPr lang="en-US" sz="2800" dirty="0"/>
              <a:t>Reaction rate 	α</a:t>
            </a:r>
          </a:p>
        </p:txBody>
      </p:sp>
      <p:sp>
        <p:nvSpPr>
          <p:cNvPr id="8" name="Rectangle 7"/>
          <p:cNvSpPr/>
          <p:nvPr/>
        </p:nvSpPr>
        <p:spPr>
          <a:xfrm>
            <a:off x="4183672" y="2952668"/>
            <a:ext cx="4395345" cy="954107"/>
          </a:xfrm>
          <a:prstGeom prst="rect">
            <a:avLst/>
          </a:prstGeom>
        </p:spPr>
        <p:txBody>
          <a:bodyPr wrap="square">
            <a:spAutoFit/>
          </a:bodyPr>
          <a:lstStyle/>
          <a:p>
            <a:r>
              <a:rPr lang="en-US" sz="2800" dirty="0"/>
              <a:t>temperature, reaction profile, catalyst action </a:t>
            </a:r>
          </a:p>
        </p:txBody>
      </p:sp>
      <p:sp>
        <p:nvSpPr>
          <p:cNvPr id="11" name="Rectangle 10"/>
          <p:cNvSpPr/>
          <p:nvPr/>
        </p:nvSpPr>
        <p:spPr>
          <a:xfrm>
            <a:off x="283189" y="411383"/>
            <a:ext cx="6076578" cy="400110"/>
          </a:xfrm>
          <a:prstGeom prst="rect">
            <a:avLst/>
          </a:prstGeom>
        </p:spPr>
        <p:txBody>
          <a:bodyPr wrap="none">
            <a:spAutoFit/>
          </a:bodyPr>
          <a:lstStyle/>
          <a:p>
            <a:r>
              <a:rPr lang="en-US" sz="2000" dirty="0">
                <a:latin typeface="News Gothic MT"/>
                <a:ea typeface="AppleGothic"/>
                <a:cs typeface="News Gothic MT"/>
              </a:rPr>
              <a:t>Other scientific examples with multiple variables</a:t>
            </a:r>
            <a:endParaRPr lang="en-US" sz="2000" dirty="0"/>
          </a:p>
        </p:txBody>
      </p:sp>
    </p:spTree>
    <p:extLst>
      <p:ext uri="{BB962C8B-B14F-4D97-AF65-F5344CB8AC3E}">
        <p14:creationId xmlns:p14="http://schemas.microsoft.com/office/powerpoint/2010/main" val="3926738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474" y="1123802"/>
            <a:ext cx="4159254" cy="523220"/>
          </a:xfrm>
          <a:prstGeom prst="rect">
            <a:avLst/>
          </a:prstGeom>
        </p:spPr>
        <p:txBody>
          <a:bodyPr wrap="square">
            <a:spAutoFit/>
          </a:bodyPr>
          <a:lstStyle/>
          <a:p>
            <a:r>
              <a:rPr lang="en-US" sz="2800" dirty="0"/>
              <a:t>Solar panel efficiency  α</a:t>
            </a:r>
          </a:p>
        </p:txBody>
      </p:sp>
      <p:sp>
        <p:nvSpPr>
          <p:cNvPr id="2" name="Rectangle 1"/>
          <p:cNvSpPr/>
          <p:nvPr/>
        </p:nvSpPr>
        <p:spPr>
          <a:xfrm>
            <a:off x="4183672" y="1123802"/>
            <a:ext cx="4395345" cy="1384995"/>
          </a:xfrm>
          <a:prstGeom prst="rect">
            <a:avLst/>
          </a:prstGeom>
        </p:spPr>
        <p:txBody>
          <a:bodyPr wrap="square">
            <a:spAutoFit/>
          </a:bodyPr>
          <a:lstStyle/>
          <a:p>
            <a:r>
              <a:rPr lang="en-US" sz="2800" dirty="0"/>
              <a:t>solvent, polymer type, solution concentration, temperature</a:t>
            </a:r>
          </a:p>
        </p:txBody>
      </p:sp>
      <p:sp>
        <p:nvSpPr>
          <p:cNvPr id="6" name="Rectangle 5"/>
          <p:cNvSpPr/>
          <p:nvPr/>
        </p:nvSpPr>
        <p:spPr>
          <a:xfrm>
            <a:off x="1205529" y="2952668"/>
            <a:ext cx="2978143" cy="523220"/>
          </a:xfrm>
          <a:prstGeom prst="rect">
            <a:avLst/>
          </a:prstGeom>
        </p:spPr>
        <p:txBody>
          <a:bodyPr wrap="square">
            <a:spAutoFit/>
          </a:bodyPr>
          <a:lstStyle/>
          <a:p>
            <a:r>
              <a:rPr lang="en-US" sz="2800" dirty="0"/>
              <a:t>Reaction rate 	α</a:t>
            </a:r>
          </a:p>
        </p:txBody>
      </p:sp>
      <p:sp>
        <p:nvSpPr>
          <p:cNvPr id="7" name="Rectangle 6"/>
          <p:cNvSpPr/>
          <p:nvPr/>
        </p:nvSpPr>
        <p:spPr>
          <a:xfrm>
            <a:off x="947900" y="4441461"/>
            <a:ext cx="2973424" cy="523220"/>
          </a:xfrm>
          <a:prstGeom prst="rect">
            <a:avLst/>
          </a:prstGeom>
        </p:spPr>
        <p:txBody>
          <a:bodyPr wrap="square">
            <a:spAutoFit/>
          </a:bodyPr>
          <a:lstStyle/>
          <a:p>
            <a:r>
              <a:rPr lang="en-US" sz="2800" dirty="0"/>
              <a:t>Climate change α</a:t>
            </a:r>
          </a:p>
        </p:txBody>
      </p:sp>
      <p:sp>
        <p:nvSpPr>
          <p:cNvPr id="8" name="Rectangle 7"/>
          <p:cNvSpPr/>
          <p:nvPr/>
        </p:nvSpPr>
        <p:spPr>
          <a:xfrm>
            <a:off x="4183672" y="2952668"/>
            <a:ext cx="4395345" cy="954107"/>
          </a:xfrm>
          <a:prstGeom prst="rect">
            <a:avLst/>
          </a:prstGeom>
        </p:spPr>
        <p:txBody>
          <a:bodyPr wrap="square">
            <a:spAutoFit/>
          </a:bodyPr>
          <a:lstStyle/>
          <a:p>
            <a:r>
              <a:rPr lang="en-US" sz="2800" dirty="0"/>
              <a:t>temperature, reaction profile, catalyst action </a:t>
            </a:r>
          </a:p>
        </p:txBody>
      </p:sp>
      <p:sp>
        <p:nvSpPr>
          <p:cNvPr id="9" name="Rectangle 8"/>
          <p:cNvSpPr/>
          <p:nvPr/>
        </p:nvSpPr>
        <p:spPr>
          <a:xfrm>
            <a:off x="4183672" y="4441461"/>
            <a:ext cx="4395345" cy="1815882"/>
          </a:xfrm>
          <a:prstGeom prst="rect">
            <a:avLst/>
          </a:prstGeom>
        </p:spPr>
        <p:txBody>
          <a:bodyPr wrap="square">
            <a:spAutoFit/>
          </a:bodyPr>
          <a:lstStyle/>
          <a:p>
            <a:r>
              <a:rPr lang="en-US" sz="2800" dirty="0"/>
              <a:t>CO</a:t>
            </a:r>
            <a:r>
              <a:rPr lang="en-US" sz="2800" baseline="-25000" dirty="0"/>
              <a:t>2</a:t>
            </a:r>
            <a:r>
              <a:rPr lang="en-US" sz="2800" dirty="0"/>
              <a:t>, SO</a:t>
            </a:r>
            <a:r>
              <a:rPr lang="en-US" sz="2800" baseline="-25000" dirty="0"/>
              <a:t>2</a:t>
            </a:r>
            <a:r>
              <a:rPr lang="en-US" sz="2800" dirty="0"/>
              <a:t>, CH</a:t>
            </a:r>
            <a:r>
              <a:rPr lang="en-US" sz="2800" baseline="-25000" dirty="0"/>
              <a:t>4</a:t>
            </a:r>
            <a:r>
              <a:rPr lang="en-US" sz="2800" dirty="0"/>
              <a:t> concentration, land use, energy use, weather patterns, glacial melt rate</a:t>
            </a:r>
            <a:r>
              <a:rPr lang="mr-IN" sz="2800" dirty="0"/>
              <a:t>…</a:t>
            </a:r>
            <a:r>
              <a:rPr lang="en-GB" sz="2800" dirty="0"/>
              <a:t> </a:t>
            </a:r>
            <a:endParaRPr lang="en-US" sz="2800" dirty="0"/>
          </a:p>
        </p:txBody>
      </p:sp>
      <p:sp>
        <p:nvSpPr>
          <p:cNvPr id="11" name="Rectangle 10"/>
          <p:cNvSpPr/>
          <p:nvPr/>
        </p:nvSpPr>
        <p:spPr>
          <a:xfrm>
            <a:off x="283189" y="411383"/>
            <a:ext cx="6076578" cy="400110"/>
          </a:xfrm>
          <a:prstGeom prst="rect">
            <a:avLst/>
          </a:prstGeom>
        </p:spPr>
        <p:txBody>
          <a:bodyPr wrap="none">
            <a:spAutoFit/>
          </a:bodyPr>
          <a:lstStyle/>
          <a:p>
            <a:r>
              <a:rPr lang="en-US" sz="2000" dirty="0">
                <a:latin typeface="News Gothic MT"/>
                <a:ea typeface="AppleGothic"/>
                <a:cs typeface="News Gothic MT"/>
              </a:rPr>
              <a:t>Other scientific examples with multiple variables</a:t>
            </a:r>
            <a:endParaRPr lang="en-US" sz="2000" dirty="0"/>
          </a:p>
        </p:txBody>
      </p:sp>
    </p:spTree>
    <p:extLst>
      <p:ext uri="{BB962C8B-B14F-4D97-AF65-F5344CB8AC3E}">
        <p14:creationId xmlns:p14="http://schemas.microsoft.com/office/powerpoint/2010/main" val="3138422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2473" y="1123802"/>
            <a:ext cx="4649361" cy="954107"/>
          </a:xfrm>
          <a:prstGeom prst="rect">
            <a:avLst/>
          </a:prstGeom>
        </p:spPr>
        <p:txBody>
          <a:bodyPr wrap="square">
            <a:spAutoFit/>
          </a:bodyPr>
          <a:lstStyle/>
          <a:p>
            <a:r>
              <a:rPr lang="en-US" sz="2800" dirty="0"/>
              <a:t>Likelihood of link between public records			 α </a:t>
            </a:r>
          </a:p>
        </p:txBody>
      </p:sp>
      <p:sp>
        <p:nvSpPr>
          <p:cNvPr id="7" name="Rectangle 6"/>
          <p:cNvSpPr/>
          <p:nvPr/>
        </p:nvSpPr>
        <p:spPr>
          <a:xfrm>
            <a:off x="4778797" y="1123802"/>
            <a:ext cx="3432572" cy="2246769"/>
          </a:xfrm>
          <a:prstGeom prst="rect">
            <a:avLst/>
          </a:prstGeom>
        </p:spPr>
        <p:txBody>
          <a:bodyPr wrap="square">
            <a:spAutoFit/>
          </a:bodyPr>
          <a:lstStyle/>
          <a:p>
            <a:r>
              <a:rPr lang="en-US" sz="2800" dirty="0"/>
              <a:t>Field comparison by different metrics: </a:t>
            </a:r>
            <a:r>
              <a:rPr lang="en-US" sz="2800" dirty="0" err="1"/>
              <a:t>Levenshtein</a:t>
            </a:r>
            <a:r>
              <a:rPr lang="en-US" sz="2800" dirty="0"/>
              <a:t> string distance, n-grams, strings within strings </a:t>
            </a:r>
          </a:p>
        </p:txBody>
      </p:sp>
      <p:sp>
        <p:nvSpPr>
          <p:cNvPr id="10" name="Rectangle 9"/>
          <p:cNvSpPr/>
          <p:nvPr/>
        </p:nvSpPr>
        <p:spPr>
          <a:xfrm>
            <a:off x="283189" y="411383"/>
            <a:ext cx="4575516" cy="400110"/>
          </a:xfrm>
          <a:prstGeom prst="rect">
            <a:avLst/>
          </a:prstGeom>
        </p:spPr>
        <p:txBody>
          <a:bodyPr wrap="none">
            <a:spAutoFit/>
          </a:bodyPr>
          <a:lstStyle/>
          <a:p>
            <a:r>
              <a:rPr lang="en-US" sz="2000" dirty="0">
                <a:latin typeface="News Gothic MT"/>
                <a:ea typeface="AppleGothic"/>
                <a:cs typeface="News Gothic MT"/>
              </a:rPr>
              <a:t>Work Valtech teams have completed </a:t>
            </a:r>
            <a:endParaRPr lang="en-US" sz="2000" dirty="0"/>
          </a:p>
        </p:txBody>
      </p:sp>
    </p:spTree>
    <p:extLst>
      <p:ext uri="{BB962C8B-B14F-4D97-AF65-F5344CB8AC3E}">
        <p14:creationId xmlns:p14="http://schemas.microsoft.com/office/powerpoint/2010/main" val="152548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2473" y="1123802"/>
            <a:ext cx="4649361" cy="954107"/>
          </a:xfrm>
          <a:prstGeom prst="rect">
            <a:avLst/>
          </a:prstGeom>
        </p:spPr>
        <p:txBody>
          <a:bodyPr wrap="square">
            <a:spAutoFit/>
          </a:bodyPr>
          <a:lstStyle/>
          <a:p>
            <a:r>
              <a:rPr lang="en-US" sz="2800" dirty="0"/>
              <a:t>Likelihood of link between public records			 α </a:t>
            </a:r>
          </a:p>
        </p:txBody>
      </p:sp>
      <p:sp>
        <p:nvSpPr>
          <p:cNvPr id="7" name="Rectangle 6"/>
          <p:cNvSpPr/>
          <p:nvPr/>
        </p:nvSpPr>
        <p:spPr>
          <a:xfrm>
            <a:off x="4778797" y="1123802"/>
            <a:ext cx="3432572" cy="2246769"/>
          </a:xfrm>
          <a:prstGeom prst="rect">
            <a:avLst/>
          </a:prstGeom>
        </p:spPr>
        <p:txBody>
          <a:bodyPr wrap="square">
            <a:spAutoFit/>
          </a:bodyPr>
          <a:lstStyle/>
          <a:p>
            <a:r>
              <a:rPr lang="en-US" sz="2800" dirty="0"/>
              <a:t>Field comparison by different metrics: </a:t>
            </a:r>
            <a:r>
              <a:rPr lang="en-US" sz="2800" dirty="0" err="1"/>
              <a:t>Levenshtein</a:t>
            </a:r>
            <a:r>
              <a:rPr lang="en-US" sz="2800" dirty="0"/>
              <a:t> string distance, n-grams, strings within strings </a:t>
            </a:r>
          </a:p>
        </p:txBody>
      </p:sp>
      <p:sp>
        <p:nvSpPr>
          <p:cNvPr id="8" name="Rectangle 7"/>
          <p:cNvSpPr/>
          <p:nvPr/>
        </p:nvSpPr>
        <p:spPr>
          <a:xfrm>
            <a:off x="522473" y="4015834"/>
            <a:ext cx="4649361" cy="954107"/>
          </a:xfrm>
          <a:prstGeom prst="rect">
            <a:avLst/>
          </a:prstGeom>
        </p:spPr>
        <p:txBody>
          <a:bodyPr wrap="square">
            <a:spAutoFit/>
          </a:bodyPr>
          <a:lstStyle/>
          <a:p>
            <a:r>
              <a:rPr lang="en-US" sz="2800" dirty="0"/>
              <a:t>Identify address from string</a:t>
            </a:r>
          </a:p>
          <a:p>
            <a:r>
              <a:rPr lang="en-US" sz="2800" dirty="0"/>
              <a:t>							α </a:t>
            </a:r>
          </a:p>
        </p:txBody>
      </p:sp>
      <p:sp>
        <p:nvSpPr>
          <p:cNvPr id="9" name="Rectangle 8"/>
          <p:cNvSpPr/>
          <p:nvPr/>
        </p:nvSpPr>
        <p:spPr>
          <a:xfrm>
            <a:off x="4931197" y="4015834"/>
            <a:ext cx="3902414" cy="1815882"/>
          </a:xfrm>
          <a:prstGeom prst="rect">
            <a:avLst/>
          </a:prstGeom>
        </p:spPr>
        <p:txBody>
          <a:bodyPr wrap="square">
            <a:spAutoFit/>
          </a:bodyPr>
          <a:lstStyle/>
          <a:p>
            <a:r>
              <a:rPr lang="en-US" sz="2800" dirty="0"/>
              <a:t>Presence of common strings (company, road, location, ordinal), </a:t>
            </a:r>
          </a:p>
          <a:p>
            <a:r>
              <a:rPr lang="en-US" sz="2800" dirty="0"/>
              <a:t>word order, punctuation </a:t>
            </a:r>
          </a:p>
        </p:txBody>
      </p:sp>
      <p:sp>
        <p:nvSpPr>
          <p:cNvPr id="10" name="Rectangle 9"/>
          <p:cNvSpPr/>
          <p:nvPr/>
        </p:nvSpPr>
        <p:spPr>
          <a:xfrm>
            <a:off x="283189" y="411383"/>
            <a:ext cx="4575516" cy="400110"/>
          </a:xfrm>
          <a:prstGeom prst="rect">
            <a:avLst/>
          </a:prstGeom>
        </p:spPr>
        <p:txBody>
          <a:bodyPr wrap="none">
            <a:spAutoFit/>
          </a:bodyPr>
          <a:lstStyle/>
          <a:p>
            <a:r>
              <a:rPr lang="en-US" sz="2000" dirty="0">
                <a:latin typeface="News Gothic MT"/>
                <a:ea typeface="AppleGothic"/>
                <a:cs typeface="News Gothic MT"/>
              </a:rPr>
              <a:t>Work Valtech teams have completed </a:t>
            </a:r>
            <a:endParaRPr lang="en-US" sz="2000" dirty="0"/>
          </a:p>
        </p:txBody>
      </p:sp>
    </p:spTree>
    <p:extLst>
      <p:ext uri="{BB962C8B-B14F-4D97-AF65-F5344CB8AC3E}">
        <p14:creationId xmlns:p14="http://schemas.microsoft.com/office/powerpoint/2010/main" val="1202631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1967205" cy="400110"/>
          </a:xfrm>
          <a:prstGeom prst="rect">
            <a:avLst/>
          </a:prstGeom>
        </p:spPr>
        <p:txBody>
          <a:bodyPr wrap="none">
            <a:spAutoFit/>
          </a:bodyPr>
          <a:lstStyle/>
          <a:p>
            <a:r>
              <a:rPr lang="en-US" sz="2000" dirty="0">
                <a:latin typeface="News Gothic MT"/>
                <a:ea typeface="AppleGothic"/>
                <a:cs typeface="News Gothic MT"/>
              </a:rPr>
              <a:t>Modeling: Why</a:t>
            </a:r>
            <a:endParaRPr lang="en-US" sz="2000" dirty="0"/>
          </a:p>
        </p:txBody>
      </p:sp>
      <p:sp>
        <p:nvSpPr>
          <p:cNvPr id="5" name="Rectangle 4"/>
          <p:cNvSpPr/>
          <p:nvPr/>
        </p:nvSpPr>
        <p:spPr>
          <a:xfrm>
            <a:off x="399685" y="2967107"/>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
        <p:nvSpPr>
          <p:cNvPr id="6" name="Rectangle 5"/>
          <p:cNvSpPr/>
          <p:nvPr/>
        </p:nvSpPr>
        <p:spPr>
          <a:xfrm>
            <a:off x="4183635" y="2967107"/>
            <a:ext cx="4619248" cy="523220"/>
          </a:xfrm>
          <a:prstGeom prst="rect">
            <a:avLst/>
          </a:prstGeom>
        </p:spPr>
        <p:txBody>
          <a:bodyPr wrap="none">
            <a:spAutoFit/>
          </a:bodyPr>
          <a:lstStyle/>
          <a:p>
            <a:r>
              <a:rPr lang="en-US" sz="2800" b="1" dirty="0">
                <a:solidFill>
                  <a:srgbClr val="008000"/>
                </a:solidFill>
              </a:rPr>
              <a:t>2. Predict future observations</a:t>
            </a:r>
          </a:p>
        </p:txBody>
      </p:sp>
      <p:sp>
        <p:nvSpPr>
          <p:cNvPr id="2" name="Rectangle 1"/>
          <p:cNvSpPr/>
          <p:nvPr/>
        </p:nvSpPr>
        <p:spPr>
          <a:xfrm>
            <a:off x="3685201" y="2967107"/>
            <a:ext cx="536375" cy="523220"/>
          </a:xfrm>
          <a:prstGeom prst="rect">
            <a:avLst/>
          </a:prstGeom>
        </p:spPr>
        <p:txBody>
          <a:bodyPr wrap="none">
            <a:spAutoFit/>
          </a:bodyPr>
          <a:lstStyle/>
          <a:p>
            <a:r>
              <a:rPr lang="en-US" sz="2800" dirty="0">
                <a:sym typeface="Wingdings"/>
              </a:rPr>
              <a:t></a:t>
            </a:r>
            <a:endParaRPr lang="en-US" sz="2800" dirty="0"/>
          </a:p>
        </p:txBody>
      </p:sp>
    </p:spTree>
    <p:extLst>
      <p:ext uri="{BB962C8B-B14F-4D97-AF65-F5344CB8AC3E}">
        <p14:creationId xmlns:p14="http://schemas.microsoft.com/office/powerpoint/2010/main" val="1000755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09666" y="4186009"/>
            <a:ext cx="7235660" cy="954107"/>
          </a:xfrm>
          <a:prstGeom prst="rect">
            <a:avLst/>
          </a:prstGeom>
        </p:spPr>
        <p:txBody>
          <a:bodyPr wrap="square">
            <a:spAutoFit/>
          </a:bodyPr>
          <a:lstStyle/>
          <a:p>
            <a:pPr algn="ctr"/>
            <a:r>
              <a:rPr lang="en-US" sz="2800" dirty="0"/>
              <a:t>Abstraction of relationships within the data (given noise) </a:t>
            </a:r>
          </a:p>
        </p:txBody>
      </p:sp>
      <p:sp>
        <p:nvSpPr>
          <p:cNvPr id="8" name="Rectangle 7"/>
          <p:cNvSpPr/>
          <p:nvPr/>
        </p:nvSpPr>
        <p:spPr>
          <a:xfrm>
            <a:off x="399685" y="2967107"/>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
        <p:nvSpPr>
          <p:cNvPr id="10" name="Rectangle 9"/>
          <p:cNvSpPr/>
          <p:nvPr/>
        </p:nvSpPr>
        <p:spPr>
          <a:xfrm>
            <a:off x="4183635" y="2967107"/>
            <a:ext cx="4619248" cy="523220"/>
          </a:xfrm>
          <a:prstGeom prst="rect">
            <a:avLst/>
          </a:prstGeom>
        </p:spPr>
        <p:txBody>
          <a:bodyPr wrap="none">
            <a:spAutoFit/>
          </a:bodyPr>
          <a:lstStyle/>
          <a:p>
            <a:r>
              <a:rPr lang="en-US" sz="2800" b="1" dirty="0">
                <a:solidFill>
                  <a:srgbClr val="008000"/>
                </a:solidFill>
              </a:rPr>
              <a:t>2. Predict future observations</a:t>
            </a:r>
          </a:p>
        </p:txBody>
      </p:sp>
      <p:sp>
        <p:nvSpPr>
          <p:cNvPr id="11" name="Rectangle 10"/>
          <p:cNvSpPr/>
          <p:nvPr/>
        </p:nvSpPr>
        <p:spPr>
          <a:xfrm>
            <a:off x="3685201" y="2967107"/>
            <a:ext cx="536375" cy="523220"/>
          </a:xfrm>
          <a:prstGeom prst="rect">
            <a:avLst/>
          </a:prstGeom>
        </p:spPr>
        <p:txBody>
          <a:bodyPr wrap="none">
            <a:spAutoFit/>
          </a:bodyPr>
          <a:lstStyle/>
          <a:p>
            <a:r>
              <a:rPr lang="en-US" sz="2800" dirty="0">
                <a:sym typeface="Wingdings"/>
              </a:rPr>
              <a:t></a:t>
            </a:r>
            <a:endParaRPr lang="en-US" sz="2800" dirty="0"/>
          </a:p>
        </p:txBody>
      </p:sp>
      <p:sp>
        <p:nvSpPr>
          <p:cNvPr id="12" name="Rectangle 11"/>
          <p:cNvSpPr/>
          <p:nvPr/>
        </p:nvSpPr>
        <p:spPr>
          <a:xfrm>
            <a:off x="283189" y="411383"/>
            <a:ext cx="1967205" cy="400110"/>
          </a:xfrm>
          <a:prstGeom prst="rect">
            <a:avLst/>
          </a:prstGeom>
        </p:spPr>
        <p:txBody>
          <a:bodyPr wrap="none">
            <a:spAutoFit/>
          </a:bodyPr>
          <a:lstStyle/>
          <a:p>
            <a:r>
              <a:rPr lang="en-US" sz="2000" dirty="0">
                <a:latin typeface="News Gothic MT"/>
                <a:ea typeface="AppleGothic"/>
                <a:cs typeface="News Gothic MT"/>
              </a:rPr>
              <a:t>Modeling: Why</a:t>
            </a:r>
            <a:endParaRPr lang="en-US" sz="2000" dirty="0"/>
          </a:p>
        </p:txBody>
      </p:sp>
    </p:spTree>
    <p:extLst>
      <p:ext uri="{BB962C8B-B14F-4D97-AF65-F5344CB8AC3E}">
        <p14:creationId xmlns:p14="http://schemas.microsoft.com/office/powerpoint/2010/main" val="3227100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32925" y="2895733"/>
            <a:ext cx="6812295" cy="1077218"/>
          </a:xfrm>
          <a:prstGeom prst="rect">
            <a:avLst/>
          </a:prstGeom>
        </p:spPr>
        <p:txBody>
          <a:bodyPr wrap="square">
            <a:spAutoFit/>
          </a:bodyPr>
          <a:lstStyle/>
          <a:p>
            <a:pPr algn="ctr"/>
            <a:r>
              <a:rPr lang="en-US" sz="3200" dirty="0"/>
              <a:t>A predictor is a function </a:t>
            </a:r>
            <a:r>
              <a:rPr lang="en-US" sz="3200" b="1" dirty="0"/>
              <a:t>f</a:t>
            </a:r>
            <a:r>
              <a:rPr lang="en-US" sz="3200" dirty="0"/>
              <a:t> that maps an input </a:t>
            </a:r>
            <a:r>
              <a:rPr lang="en-US" sz="3200" b="1" dirty="0"/>
              <a:t>x</a:t>
            </a:r>
            <a:r>
              <a:rPr lang="en-US" sz="3200" dirty="0"/>
              <a:t> to an output </a:t>
            </a:r>
            <a:r>
              <a:rPr lang="en-US" sz="3200" b="1" dirty="0"/>
              <a:t>y</a:t>
            </a:r>
          </a:p>
        </p:txBody>
      </p:sp>
      <p:sp>
        <p:nvSpPr>
          <p:cNvPr id="8" name="Rectangle 7"/>
          <p:cNvSpPr/>
          <p:nvPr/>
        </p:nvSpPr>
        <p:spPr>
          <a:xfrm>
            <a:off x="283189" y="411383"/>
            <a:ext cx="1967205" cy="400110"/>
          </a:xfrm>
          <a:prstGeom prst="rect">
            <a:avLst/>
          </a:prstGeom>
        </p:spPr>
        <p:txBody>
          <a:bodyPr wrap="none">
            <a:spAutoFit/>
          </a:bodyPr>
          <a:lstStyle/>
          <a:p>
            <a:r>
              <a:rPr lang="en-US" sz="2000" dirty="0">
                <a:latin typeface="News Gothic MT"/>
                <a:ea typeface="AppleGothic"/>
                <a:cs typeface="News Gothic MT"/>
              </a:rPr>
              <a:t>Modeling: Why</a:t>
            </a:r>
            <a:endParaRPr lang="en-US" sz="2000" dirty="0"/>
          </a:p>
        </p:txBody>
      </p:sp>
    </p:spTree>
    <p:extLst>
      <p:ext uri="{BB962C8B-B14F-4D97-AF65-F5344CB8AC3E}">
        <p14:creationId xmlns:p14="http://schemas.microsoft.com/office/powerpoint/2010/main" val="386709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4737194" cy="400110"/>
          </a:xfrm>
          <a:prstGeom prst="rect">
            <a:avLst/>
          </a:prstGeom>
        </p:spPr>
        <p:txBody>
          <a:bodyPr wrap="none">
            <a:spAutoFit/>
          </a:bodyPr>
          <a:lstStyle/>
          <a:p>
            <a:r>
              <a:rPr lang="en-US" sz="2000" dirty="0">
                <a:latin typeface="News Gothic MT"/>
                <a:ea typeface="AppleGothic"/>
                <a:cs typeface="News Gothic MT"/>
              </a:rPr>
              <a:t>Modeling: Be careful with uncertainty</a:t>
            </a:r>
            <a:endParaRPr lang="en-US" sz="2000" dirty="0"/>
          </a:p>
        </p:txBody>
      </p:sp>
      <p:sp>
        <p:nvSpPr>
          <p:cNvPr id="5" name="Rectangle 4"/>
          <p:cNvSpPr/>
          <p:nvPr/>
        </p:nvSpPr>
        <p:spPr>
          <a:xfrm>
            <a:off x="467544" y="2330412"/>
            <a:ext cx="7920880" cy="1969770"/>
          </a:xfrm>
          <a:prstGeom prst="rect">
            <a:avLst/>
          </a:prstGeom>
        </p:spPr>
        <p:txBody>
          <a:bodyPr wrap="square">
            <a:spAutoFit/>
          </a:bodyPr>
          <a:lstStyle/>
          <a:p>
            <a:r>
              <a:rPr lang="en-US" sz="2500" dirty="0">
                <a:latin typeface="Arial"/>
                <a:cs typeface="Arial"/>
              </a:rPr>
              <a:t>“It is far better to foresee even without certainty than not to foresee at all.”</a:t>
            </a:r>
          </a:p>
          <a:p>
            <a:endParaRPr lang="en-US" dirty="0">
              <a:latin typeface="Arial"/>
              <a:cs typeface="Arial"/>
            </a:endParaRPr>
          </a:p>
          <a:p>
            <a:endParaRPr lang="en-US" dirty="0">
              <a:latin typeface="Arial"/>
              <a:cs typeface="Arial"/>
            </a:endParaRPr>
          </a:p>
          <a:p>
            <a:pPr algn="r"/>
            <a:r>
              <a:rPr lang="en-US" dirty="0">
                <a:latin typeface="Arial"/>
                <a:cs typeface="Arial"/>
              </a:rPr>
              <a:t>--Henri Poincare (chaos theory) </a:t>
            </a:r>
          </a:p>
          <a:p>
            <a:pPr algn="r"/>
            <a:r>
              <a:rPr lang="en-US" dirty="0">
                <a:latin typeface="Arial"/>
                <a:cs typeface="Arial"/>
              </a:rPr>
              <a:t>The Foundations of Science, page 129.</a:t>
            </a:r>
          </a:p>
        </p:txBody>
      </p:sp>
    </p:spTree>
    <p:extLst>
      <p:ext uri="{BB962C8B-B14F-4D97-AF65-F5344CB8AC3E}">
        <p14:creationId xmlns:p14="http://schemas.microsoft.com/office/powerpoint/2010/main" val="93018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8668" y="689788"/>
            <a:ext cx="8517466" cy="4555093"/>
          </a:xfrm>
          <a:prstGeom prst="rect">
            <a:avLst/>
          </a:prstGeom>
        </p:spPr>
        <p:txBody>
          <a:bodyPr wrap="square">
            <a:spAutoFit/>
          </a:bodyPr>
          <a:lstStyle/>
          <a:p>
            <a:r>
              <a:rPr lang="en-US" sz="4500" b="1" dirty="0">
                <a:latin typeface="News Gothic MT"/>
                <a:cs typeface="News Gothic MT"/>
              </a:rPr>
              <a:t>Today:</a:t>
            </a:r>
            <a:br>
              <a:rPr lang="en-US" sz="4500" b="1" dirty="0">
                <a:latin typeface="News Gothic MT"/>
                <a:cs typeface="News Gothic MT"/>
              </a:rPr>
            </a:br>
            <a:endParaRPr lang="en-US" sz="4500" b="1" dirty="0">
              <a:latin typeface="News Gothic MT"/>
              <a:cs typeface="News Gothic MT"/>
            </a:endParaRPr>
          </a:p>
          <a:p>
            <a:pPr marL="742950" lvl="1" indent="-285750">
              <a:buFont typeface="Arial"/>
              <a:buChar char="•"/>
            </a:pPr>
            <a:r>
              <a:rPr lang="en-US" sz="4000" dirty="0"/>
              <a:t>Starting point for discussion with common language </a:t>
            </a:r>
          </a:p>
          <a:p>
            <a:pPr marL="742950" lvl="1" indent="-285750">
              <a:buFont typeface="Arial"/>
              <a:buChar char="•"/>
            </a:pPr>
            <a:r>
              <a:rPr lang="en-US" sz="4000" dirty="0"/>
              <a:t>Learning and growth opportunity at all levels </a:t>
            </a:r>
          </a:p>
          <a:p>
            <a:r>
              <a:rPr lang="en-US" sz="4000" b="1" dirty="0">
                <a:latin typeface="News Gothic MT"/>
                <a:cs typeface="News Gothic MT"/>
              </a:rPr>
              <a:t> </a:t>
            </a:r>
            <a:endParaRPr lang="en-US" sz="4000" dirty="0"/>
          </a:p>
        </p:txBody>
      </p:sp>
    </p:spTree>
    <p:extLst>
      <p:ext uri="{BB962C8B-B14F-4D97-AF65-F5344CB8AC3E}">
        <p14:creationId xmlns:p14="http://schemas.microsoft.com/office/powerpoint/2010/main" val="4094940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6197179" cy="400110"/>
          </a:xfrm>
          <a:prstGeom prst="rect">
            <a:avLst/>
          </a:prstGeom>
        </p:spPr>
        <p:txBody>
          <a:bodyPr wrap="none">
            <a:spAutoFit/>
          </a:bodyPr>
          <a:lstStyle/>
          <a:p>
            <a:r>
              <a:rPr lang="en-US" sz="2000" dirty="0">
                <a:latin typeface="News Gothic MT"/>
                <a:ea typeface="AppleGothic"/>
                <a:cs typeface="News Gothic MT"/>
              </a:rPr>
              <a:t>Modeling: All Models are Wrong, Some are Useful</a:t>
            </a:r>
            <a:endParaRPr lang="en-US" sz="2000" dirty="0"/>
          </a:p>
        </p:txBody>
      </p:sp>
      <p:sp>
        <p:nvSpPr>
          <p:cNvPr id="5" name="Rectangle 4"/>
          <p:cNvSpPr/>
          <p:nvPr/>
        </p:nvSpPr>
        <p:spPr>
          <a:xfrm>
            <a:off x="467544" y="1681049"/>
            <a:ext cx="7920880" cy="4170373"/>
          </a:xfrm>
          <a:prstGeom prst="rect">
            <a:avLst/>
          </a:prstGeom>
        </p:spPr>
        <p:txBody>
          <a:bodyPr wrap="square">
            <a:spAutoFit/>
          </a:bodyPr>
          <a:lstStyle/>
          <a:p>
            <a:r>
              <a:rPr lang="en-US" sz="2500" dirty="0">
                <a:latin typeface="Arial"/>
                <a:cs typeface="Arial"/>
              </a:rPr>
              <a:t>“For such a model there is no need to ask the question Is the model true?". If "truth" is to be the "whole truth" the answer must be "No". </a:t>
            </a:r>
          </a:p>
          <a:p>
            <a:endParaRPr lang="en-US" sz="2500" dirty="0">
              <a:latin typeface="Arial"/>
              <a:cs typeface="Arial"/>
            </a:endParaRPr>
          </a:p>
          <a:p>
            <a:r>
              <a:rPr lang="en-US" sz="2500" dirty="0">
                <a:latin typeface="Arial"/>
                <a:cs typeface="Arial"/>
              </a:rPr>
              <a:t>The only question of interest is "Is the model illuminating and useful?".”</a:t>
            </a:r>
          </a:p>
          <a:p>
            <a:endParaRPr lang="en-US" sz="2500" dirty="0">
              <a:latin typeface="Arial"/>
              <a:cs typeface="Arial"/>
            </a:endParaRPr>
          </a:p>
          <a:p>
            <a:endParaRPr lang="en-US" dirty="0">
              <a:latin typeface="Arial"/>
              <a:cs typeface="Arial"/>
            </a:endParaRPr>
          </a:p>
          <a:p>
            <a:endParaRPr lang="en-US" dirty="0">
              <a:latin typeface="Arial"/>
              <a:cs typeface="Arial"/>
            </a:endParaRPr>
          </a:p>
          <a:p>
            <a:pPr algn="r"/>
            <a:r>
              <a:rPr lang="en-US" dirty="0">
                <a:latin typeface="Arial"/>
                <a:cs typeface="Arial"/>
              </a:rPr>
              <a:t>-- George E. P. Box </a:t>
            </a:r>
          </a:p>
          <a:p>
            <a:pPr algn="r"/>
            <a:r>
              <a:rPr lang="en-US" dirty="0">
                <a:latin typeface="Arial"/>
                <a:cs typeface="Arial"/>
              </a:rPr>
              <a:t>Robustness in the strategy of scientific model building</a:t>
            </a:r>
          </a:p>
          <a:p>
            <a:pPr algn="r"/>
            <a:r>
              <a:rPr lang="en-US" dirty="0">
                <a:latin typeface="Arial"/>
                <a:cs typeface="Arial"/>
              </a:rPr>
              <a:t>Robustness in Statistics, Academic Press, pp. 201–236, 1979 </a:t>
            </a:r>
          </a:p>
        </p:txBody>
      </p:sp>
    </p:spTree>
    <p:extLst>
      <p:ext uri="{BB962C8B-B14F-4D97-AF65-F5344CB8AC3E}">
        <p14:creationId xmlns:p14="http://schemas.microsoft.com/office/powerpoint/2010/main" val="3891842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4508" y="2912343"/>
            <a:ext cx="3690734" cy="707886"/>
          </a:xfrm>
          <a:prstGeom prst="rect">
            <a:avLst/>
          </a:prstGeom>
        </p:spPr>
        <p:txBody>
          <a:bodyPr wrap="none">
            <a:spAutoFit/>
          </a:bodyPr>
          <a:lstStyle/>
          <a:p>
            <a:r>
              <a:rPr lang="en-US" sz="4000" dirty="0">
                <a:latin typeface="News Gothic MT"/>
                <a:ea typeface="AppleGothic"/>
                <a:cs typeface="News Gothic MT"/>
              </a:rPr>
              <a:t>Modeling: </a:t>
            </a:r>
            <a:r>
              <a:rPr lang="en-US" sz="4000" b="1" dirty="0"/>
              <a:t>How</a:t>
            </a:r>
          </a:p>
        </p:txBody>
      </p:sp>
    </p:spTree>
    <p:extLst>
      <p:ext uri="{BB962C8B-B14F-4D97-AF65-F5344CB8AC3E}">
        <p14:creationId xmlns:p14="http://schemas.microsoft.com/office/powerpoint/2010/main" val="134375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9728" y="1810044"/>
            <a:ext cx="7436074" cy="2308324"/>
          </a:xfrm>
          <a:prstGeom prst="rect">
            <a:avLst/>
          </a:prstGeom>
        </p:spPr>
        <p:txBody>
          <a:bodyPr wrap="square">
            <a:spAutoFit/>
          </a:bodyPr>
          <a:lstStyle/>
          <a:p>
            <a:r>
              <a:rPr lang="en-US" sz="3600" dirty="0"/>
              <a:t>Model reduces the complexity of the real system through a simplified description using a finite number of variables. </a:t>
            </a:r>
          </a:p>
        </p:txBody>
      </p:sp>
      <p:sp>
        <p:nvSpPr>
          <p:cNvPr id="5" name="Rectangle 4"/>
          <p:cNvSpPr/>
          <p:nvPr/>
        </p:nvSpPr>
        <p:spPr>
          <a:xfrm>
            <a:off x="283189" y="411383"/>
            <a:ext cx="1980029" cy="400110"/>
          </a:xfrm>
          <a:prstGeom prst="rect">
            <a:avLst/>
          </a:prstGeom>
        </p:spPr>
        <p:txBody>
          <a:bodyPr wrap="none">
            <a:spAutoFit/>
          </a:bodyPr>
          <a:lstStyle/>
          <a:p>
            <a:r>
              <a:rPr lang="en-US" sz="2000" dirty="0">
                <a:latin typeface="News Gothic MT"/>
                <a:ea typeface="AppleGothic"/>
                <a:cs typeface="News Gothic MT"/>
              </a:rPr>
              <a:t>Modeling: </a:t>
            </a:r>
            <a:r>
              <a:rPr lang="en-US" sz="2000" dirty="0">
                <a:latin typeface="News Gothic MT"/>
                <a:cs typeface="News Gothic MT"/>
              </a:rPr>
              <a:t>How</a:t>
            </a:r>
          </a:p>
        </p:txBody>
      </p:sp>
    </p:spTree>
    <p:extLst>
      <p:ext uri="{BB962C8B-B14F-4D97-AF65-F5344CB8AC3E}">
        <p14:creationId xmlns:p14="http://schemas.microsoft.com/office/powerpoint/2010/main" val="220675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9728" y="1810044"/>
            <a:ext cx="7436074" cy="2308324"/>
          </a:xfrm>
          <a:prstGeom prst="rect">
            <a:avLst/>
          </a:prstGeom>
        </p:spPr>
        <p:txBody>
          <a:bodyPr wrap="square">
            <a:spAutoFit/>
          </a:bodyPr>
          <a:lstStyle/>
          <a:p>
            <a:r>
              <a:rPr lang="en-US" sz="3600" dirty="0"/>
              <a:t>Model reduces the complexity of the real system through a </a:t>
            </a:r>
            <a:r>
              <a:rPr lang="en-US" sz="3600" b="1" dirty="0">
                <a:solidFill>
                  <a:schemeClr val="accent6">
                    <a:lumMod val="75000"/>
                  </a:schemeClr>
                </a:solidFill>
              </a:rPr>
              <a:t>simplified description</a:t>
            </a:r>
            <a:r>
              <a:rPr lang="en-US" sz="3600" dirty="0"/>
              <a:t> using a finite number of </a:t>
            </a:r>
            <a:r>
              <a:rPr lang="en-US" sz="3600" b="1" dirty="0">
                <a:solidFill>
                  <a:schemeClr val="accent3">
                    <a:lumMod val="50000"/>
                  </a:schemeClr>
                </a:solidFill>
              </a:rPr>
              <a:t>variables</a:t>
            </a:r>
            <a:r>
              <a:rPr lang="en-US" sz="3600" dirty="0"/>
              <a:t>. </a:t>
            </a:r>
          </a:p>
        </p:txBody>
      </p:sp>
      <p:sp>
        <p:nvSpPr>
          <p:cNvPr id="5" name="Rectangle 4"/>
          <p:cNvSpPr/>
          <p:nvPr/>
        </p:nvSpPr>
        <p:spPr>
          <a:xfrm>
            <a:off x="283189" y="411383"/>
            <a:ext cx="1980029" cy="400110"/>
          </a:xfrm>
          <a:prstGeom prst="rect">
            <a:avLst/>
          </a:prstGeom>
        </p:spPr>
        <p:txBody>
          <a:bodyPr wrap="none">
            <a:spAutoFit/>
          </a:bodyPr>
          <a:lstStyle/>
          <a:p>
            <a:r>
              <a:rPr lang="en-US" sz="2000" dirty="0">
                <a:latin typeface="News Gothic MT"/>
                <a:ea typeface="AppleGothic"/>
                <a:cs typeface="News Gothic MT"/>
              </a:rPr>
              <a:t>Modeling: </a:t>
            </a:r>
            <a:r>
              <a:rPr lang="en-US" sz="2000" dirty="0">
                <a:latin typeface="News Gothic MT"/>
                <a:cs typeface="News Gothic MT"/>
              </a:rPr>
              <a:t>How</a:t>
            </a:r>
          </a:p>
        </p:txBody>
      </p:sp>
    </p:spTree>
    <p:extLst>
      <p:ext uri="{BB962C8B-B14F-4D97-AF65-F5344CB8AC3E}">
        <p14:creationId xmlns:p14="http://schemas.microsoft.com/office/powerpoint/2010/main" val="374140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3758987" cy="400110"/>
          </a:xfrm>
          <a:prstGeom prst="rect">
            <a:avLst/>
          </a:prstGeom>
        </p:spPr>
        <p:txBody>
          <a:bodyPr wrap="none">
            <a:spAutoFit/>
          </a:bodyPr>
          <a:lstStyle/>
          <a:p>
            <a:r>
              <a:rPr lang="en-US" sz="2000" dirty="0">
                <a:latin typeface="News Gothic MT"/>
                <a:ea typeface="AppleGothic"/>
                <a:cs typeface="News Gothic MT"/>
              </a:rPr>
              <a:t>Jargon: Important Definitions</a:t>
            </a:r>
            <a:endParaRPr lang="en-US" sz="2000" dirty="0"/>
          </a:p>
        </p:txBody>
      </p:sp>
      <p:sp>
        <p:nvSpPr>
          <p:cNvPr id="5" name="Rectangle 4"/>
          <p:cNvSpPr/>
          <p:nvPr/>
        </p:nvSpPr>
        <p:spPr>
          <a:xfrm>
            <a:off x="381023" y="1081111"/>
            <a:ext cx="8278675" cy="830997"/>
          </a:xfrm>
          <a:prstGeom prst="rect">
            <a:avLst/>
          </a:prstGeom>
        </p:spPr>
        <p:txBody>
          <a:bodyPr wrap="square">
            <a:spAutoFit/>
          </a:bodyPr>
          <a:lstStyle/>
          <a:p>
            <a:r>
              <a:rPr lang="en-US" sz="2400" b="1" dirty="0">
                <a:solidFill>
                  <a:srgbClr val="008000"/>
                </a:solidFill>
              </a:rPr>
              <a:t>Variable: </a:t>
            </a:r>
            <a:r>
              <a:rPr lang="en-US" sz="2400" dirty="0"/>
              <a:t>A quantity able to assume different numerical values</a:t>
            </a:r>
            <a:endParaRPr lang="en-US" sz="2400" b="1" dirty="0"/>
          </a:p>
          <a:p>
            <a:endParaRPr lang="en-US" sz="2400" b="1" dirty="0"/>
          </a:p>
        </p:txBody>
      </p:sp>
    </p:spTree>
    <p:extLst>
      <p:ext uri="{BB962C8B-B14F-4D97-AF65-F5344CB8AC3E}">
        <p14:creationId xmlns:p14="http://schemas.microsoft.com/office/powerpoint/2010/main" val="1770688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3189" y="411383"/>
            <a:ext cx="4818096" cy="400110"/>
          </a:xfrm>
          <a:prstGeom prst="rect">
            <a:avLst/>
          </a:prstGeom>
        </p:spPr>
        <p:txBody>
          <a:bodyPr wrap="none">
            <a:spAutoFit/>
          </a:bodyPr>
          <a:lstStyle/>
          <a:p>
            <a:r>
              <a:rPr lang="en-US" sz="2000" dirty="0">
                <a:latin typeface="News Gothic MT"/>
                <a:ea typeface="AppleGothic"/>
                <a:cs typeface="News Gothic MT"/>
              </a:rPr>
              <a:t>Modeling: Modeling Machine Learning</a:t>
            </a:r>
            <a:endParaRPr lang="en-US" sz="2000" dirty="0"/>
          </a:p>
        </p:txBody>
      </p:sp>
      <p:pic>
        <p:nvPicPr>
          <p:cNvPr id="6" name="Picture 5"/>
          <p:cNvPicPr>
            <a:picLocks noChangeAspect="1"/>
          </p:cNvPicPr>
          <p:nvPr/>
        </p:nvPicPr>
        <p:blipFill>
          <a:blip r:embed="rId3"/>
          <a:stretch>
            <a:fillRect/>
          </a:stretch>
        </p:blipFill>
        <p:spPr>
          <a:xfrm>
            <a:off x="0" y="850900"/>
            <a:ext cx="9144000" cy="5152245"/>
          </a:xfrm>
          <a:prstGeom prst="rect">
            <a:avLst/>
          </a:prstGeom>
        </p:spPr>
      </p:pic>
      <p:sp>
        <p:nvSpPr>
          <p:cNvPr id="4" name="Rectangle 3"/>
          <p:cNvSpPr/>
          <p:nvPr/>
        </p:nvSpPr>
        <p:spPr>
          <a:xfrm>
            <a:off x="1366461" y="1270115"/>
            <a:ext cx="1397751" cy="1867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86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62100"/>
            <a:ext cx="9144000" cy="3716806"/>
          </a:xfrm>
          <a:prstGeom prst="rect">
            <a:avLst/>
          </a:prstGeom>
        </p:spPr>
      </p:pic>
      <p:sp>
        <p:nvSpPr>
          <p:cNvPr id="3" name="Rectangle 2"/>
          <p:cNvSpPr/>
          <p:nvPr/>
        </p:nvSpPr>
        <p:spPr>
          <a:xfrm>
            <a:off x="283189" y="411383"/>
            <a:ext cx="4818096" cy="400110"/>
          </a:xfrm>
          <a:prstGeom prst="rect">
            <a:avLst/>
          </a:prstGeom>
        </p:spPr>
        <p:txBody>
          <a:bodyPr wrap="none">
            <a:spAutoFit/>
          </a:bodyPr>
          <a:lstStyle/>
          <a:p>
            <a:r>
              <a:rPr lang="en-US" sz="2000" dirty="0">
                <a:latin typeface="News Gothic MT"/>
                <a:ea typeface="AppleGothic"/>
                <a:cs typeface="News Gothic MT"/>
              </a:rPr>
              <a:t>Modeling: Modeling Machine Learning</a:t>
            </a:r>
            <a:endParaRPr lang="en-US" sz="2000" dirty="0"/>
          </a:p>
        </p:txBody>
      </p:sp>
    </p:spTree>
    <p:extLst>
      <p:ext uri="{BB962C8B-B14F-4D97-AF65-F5344CB8AC3E}">
        <p14:creationId xmlns:p14="http://schemas.microsoft.com/office/powerpoint/2010/main" val="440334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782032" cy="400110"/>
          </a:xfrm>
          <a:prstGeom prst="rect">
            <a:avLst/>
          </a:prstGeom>
        </p:spPr>
        <p:txBody>
          <a:bodyPr wrap="none">
            <a:spAutoFit/>
          </a:bodyPr>
          <a:lstStyle/>
          <a:p>
            <a:r>
              <a:rPr lang="en-US" sz="2000" dirty="0">
                <a:latin typeface="News Gothic MT"/>
                <a:ea typeface="AppleGothic"/>
                <a:cs typeface="News Gothic MT"/>
              </a:rPr>
              <a:t>Modeling: </a:t>
            </a:r>
            <a:r>
              <a:rPr lang="en-US" sz="2000" dirty="0">
                <a:latin typeface="News Gothic MT"/>
                <a:cs typeface="News Gothic MT"/>
              </a:rPr>
              <a:t>Box’s Loop</a:t>
            </a:r>
          </a:p>
        </p:txBody>
      </p:sp>
      <p:sp>
        <p:nvSpPr>
          <p:cNvPr id="2" name="Rectangle 1"/>
          <p:cNvSpPr/>
          <p:nvPr/>
        </p:nvSpPr>
        <p:spPr>
          <a:xfrm>
            <a:off x="4491013" y="5499617"/>
            <a:ext cx="4301234" cy="1200329"/>
          </a:xfrm>
          <a:prstGeom prst="rect">
            <a:avLst/>
          </a:prstGeom>
        </p:spPr>
        <p:txBody>
          <a:bodyPr wrap="square">
            <a:spAutoFit/>
          </a:bodyPr>
          <a:lstStyle/>
          <a:p>
            <a:r>
              <a:rPr lang="en-US" dirty="0" err="1"/>
              <a:t>Blei</a:t>
            </a:r>
            <a:r>
              <a:rPr lang="en-US" dirty="0"/>
              <a:t>, David M. “Build, compute, critique, repeat: Data analysis with latent variable models.” Annual Review of Statistics and Its Application 1 (2014): 203-232</a:t>
            </a:r>
          </a:p>
        </p:txBody>
      </p:sp>
      <p:sp>
        <p:nvSpPr>
          <p:cNvPr id="6" name="TextBox 5"/>
          <p:cNvSpPr txBox="1"/>
          <p:nvPr/>
        </p:nvSpPr>
        <p:spPr>
          <a:xfrm>
            <a:off x="1369655" y="2687772"/>
            <a:ext cx="1309588" cy="598104"/>
          </a:xfrm>
          <a:prstGeom prst="rect">
            <a:avLst/>
          </a:prstGeom>
          <a:noFill/>
          <a:ln>
            <a:solidFill>
              <a:schemeClr val="tx1"/>
            </a:solidFill>
          </a:ln>
        </p:spPr>
        <p:txBody>
          <a:bodyPr wrap="none" lIns="180000" tIns="72000" rIns="180000" bIns="72000" rtlCol="0">
            <a:spAutoFit/>
          </a:bodyPr>
          <a:lstStyle/>
          <a:p>
            <a:r>
              <a:rPr lang="en-US" sz="2800" dirty="0"/>
              <a:t>Model</a:t>
            </a:r>
          </a:p>
        </p:txBody>
      </p:sp>
      <p:sp>
        <p:nvSpPr>
          <p:cNvPr id="7" name="TextBox 6"/>
          <p:cNvSpPr txBox="1"/>
          <p:nvPr/>
        </p:nvSpPr>
        <p:spPr>
          <a:xfrm>
            <a:off x="3835032" y="2687772"/>
            <a:ext cx="1056063" cy="598104"/>
          </a:xfrm>
          <a:prstGeom prst="rect">
            <a:avLst/>
          </a:prstGeom>
          <a:noFill/>
          <a:ln>
            <a:solidFill>
              <a:schemeClr val="tx1"/>
            </a:solidFill>
          </a:ln>
        </p:spPr>
        <p:txBody>
          <a:bodyPr wrap="none" lIns="180000" tIns="72000" rIns="180000" bIns="72000" rtlCol="0">
            <a:spAutoFit/>
          </a:bodyPr>
          <a:lstStyle/>
          <a:p>
            <a:r>
              <a:rPr lang="en-US" sz="2800" dirty="0"/>
              <a:t>Infer</a:t>
            </a:r>
          </a:p>
        </p:txBody>
      </p:sp>
      <p:sp>
        <p:nvSpPr>
          <p:cNvPr id="8" name="TextBox 7"/>
          <p:cNvSpPr txBox="1"/>
          <p:nvPr/>
        </p:nvSpPr>
        <p:spPr>
          <a:xfrm>
            <a:off x="6106187" y="2687772"/>
            <a:ext cx="1519982" cy="598104"/>
          </a:xfrm>
          <a:prstGeom prst="rect">
            <a:avLst/>
          </a:prstGeom>
          <a:noFill/>
          <a:ln>
            <a:solidFill>
              <a:schemeClr val="tx1"/>
            </a:solidFill>
          </a:ln>
        </p:spPr>
        <p:txBody>
          <a:bodyPr wrap="none" lIns="180000" tIns="72000" rIns="180000" bIns="72000" rtlCol="0">
            <a:spAutoFit/>
          </a:bodyPr>
          <a:lstStyle/>
          <a:p>
            <a:r>
              <a:rPr lang="en-US" sz="2800" dirty="0"/>
              <a:t>Criticize</a:t>
            </a:r>
          </a:p>
        </p:txBody>
      </p:sp>
      <p:sp>
        <p:nvSpPr>
          <p:cNvPr id="9" name="TextBox 8"/>
          <p:cNvSpPr txBox="1"/>
          <p:nvPr/>
        </p:nvSpPr>
        <p:spPr>
          <a:xfrm>
            <a:off x="3838714" y="1326545"/>
            <a:ext cx="1048699" cy="576293"/>
          </a:xfrm>
          <a:prstGeom prst="rect">
            <a:avLst/>
          </a:prstGeom>
          <a:solidFill>
            <a:schemeClr val="accent5">
              <a:lumMod val="50000"/>
            </a:schemeClr>
          </a:solidFill>
          <a:ln>
            <a:solidFill>
              <a:schemeClr val="tx1"/>
            </a:solidFill>
          </a:ln>
        </p:spPr>
        <p:txBody>
          <a:bodyPr wrap="none" lIns="180000" tIns="72000" rIns="180000" bIns="72000" rtlCol="0">
            <a:spAutoFit/>
          </a:bodyPr>
          <a:lstStyle/>
          <a:p>
            <a:r>
              <a:rPr lang="en-US" sz="2800" dirty="0">
                <a:solidFill>
                  <a:schemeClr val="bg1"/>
                </a:solidFill>
              </a:rPr>
              <a:t>Data</a:t>
            </a:r>
          </a:p>
        </p:txBody>
      </p:sp>
      <p:cxnSp>
        <p:nvCxnSpPr>
          <p:cNvPr id="11" name="Straight Arrow Connector 10"/>
          <p:cNvCxnSpPr>
            <a:stCxn id="6" idx="3"/>
            <a:endCxn id="7" idx="1"/>
          </p:cNvCxnSpPr>
          <p:nvPr/>
        </p:nvCxnSpPr>
        <p:spPr>
          <a:xfrm>
            <a:off x="2679243" y="2986824"/>
            <a:ext cx="1155789" cy="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3"/>
            <a:endCxn id="8" idx="1"/>
          </p:cNvCxnSpPr>
          <p:nvPr/>
        </p:nvCxnSpPr>
        <p:spPr>
          <a:xfrm>
            <a:off x="4891095" y="2986824"/>
            <a:ext cx="1215092" cy="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2"/>
            <a:endCxn id="7" idx="0"/>
          </p:cNvCxnSpPr>
          <p:nvPr/>
        </p:nvCxnSpPr>
        <p:spPr>
          <a:xfrm>
            <a:off x="4363064" y="1902838"/>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8" idx="2"/>
            <a:endCxn id="6" idx="2"/>
          </p:cNvCxnSpPr>
          <p:nvPr/>
        </p:nvCxnSpPr>
        <p:spPr>
          <a:xfrm rot="5400000">
            <a:off x="4445314" y="865012"/>
            <a:ext cx="12700" cy="4841729"/>
          </a:xfrm>
          <a:prstGeom prst="curvedConnector3">
            <a:avLst>
              <a:gd name="adj1" fmla="val 12291134"/>
            </a:avLst>
          </a:prstGeom>
          <a:ln w="38100">
            <a:solidFill>
              <a:schemeClr val="tx1"/>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22651" y="5499617"/>
            <a:ext cx="3811910" cy="923330"/>
          </a:xfrm>
          <a:prstGeom prst="rect">
            <a:avLst/>
          </a:prstGeom>
        </p:spPr>
        <p:txBody>
          <a:bodyPr wrap="square">
            <a:spAutoFit/>
          </a:bodyPr>
          <a:lstStyle/>
          <a:p>
            <a:r>
              <a:rPr lang="en-US" dirty="0"/>
              <a:t>Box, G. and Hunter, W. (1962). </a:t>
            </a:r>
            <a:br>
              <a:rPr lang="en-US" dirty="0"/>
            </a:br>
            <a:r>
              <a:rPr lang="en-US" dirty="0"/>
              <a:t>A useful method for model-building. </a:t>
            </a:r>
            <a:r>
              <a:rPr lang="en-US" dirty="0" err="1"/>
              <a:t>Technometrics</a:t>
            </a:r>
            <a:r>
              <a:rPr lang="en-US" dirty="0"/>
              <a:t>, 4(3) 301–318</a:t>
            </a:r>
          </a:p>
        </p:txBody>
      </p:sp>
    </p:spTree>
    <p:extLst>
      <p:ext uri="{BB962C8B-B14F-4D97-AF65-F5344CB8AC3E}">
        <p14:creationId xmlns:p14="http://schemas.microsoft.com/office/powerpoint/2010/main" val="318861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0314" y="2687772"/>
            <a:ext cx="2209373" cy="576293"/>
          </a:xfrm>
          <a:prstGeom prst="rect">
            <a:avLst/>
          </a:prstGeom>
          <a:noFill/>
          <a:ln>
            <a:solidFill>
              <a:schemeClr val="tx1"/>
            </a:solidFill>
          </a:ln>
        </p:spPr>
        <p:txBody>
          <a:bodyPr wrap="none" lIns="180000" tIns="72000" rIns="180000" bIns="72000" rtlCol="0">
            <a:spAutoFit/>
          </a:bodyPr>
          <a:lstStyle/>
          <a:p>
            <a:r>
              <a:rPr lang="en-US" sz="2800" dirty="0"/>
              <a:t>Model, Build</a:t>
            </a:r>
          </a:p>
        </p:txBody>
      </p:sp>
      <p:sp>
        <p:nvSpPr>
          <p:cNvPr id="7" name="TextBox 6"/>
          <p:cNvSpPr txBox="1"/>
          <p:nvPr/>
        </p:nvSpPr>
        <p:spPr>
          <a:xfrm>
            <a:off x="3835032" y="2687772"/>
            <a:ext cx="1056063" cy="598104"/>
          </a:xfrm>
          <a:prstGeom prst="rect">
            <a:avLst/>
          </a:prstGeom>
          <a:noFill/>
          <a:ln>
            <a:solidFill>
              <a:schemeClr val="tx1"/>
            </a:solidFill>
          </a:ln>
        </p:spPr>
        <p:txBody>
          <a:bodyPr wrap="none" lIns="180000" tIns="72000" rIns="180000" bIns="72000" rtlCol="0">
            <a:spAutoFit/>
          </a:bodyPr>
          <a:lstStyle/>
          <a:p>
            <a:r>
              <a:rPr lang="en-US" sz="2800" dirty="0"/>
              <a:t>Infer</a:t>
            </a:r>
          </a:p>
        </p:txBody>
      </p:sp>
      <p:sp>
        <p:nvSpPr>
          <p:cNvPr id="8" name="TextBox 7"/>
          <p:cNvSpPr txBox="1"/>
          <p:nvPr/>
        </p:nvSpPr>
        <p:spPr>
          <a:xfrm>
            <a:off x="6106187" y="2687772"/>
            <a:ext cx="1519982" cy="598104"/>
          </a:xfrm>
          <a:prstGeom prst="rect">
            <a:avLst/>
          </a:prstGeom>
          <a:noFill/>
          <a:ln>
            <a:solidFill>
              <a:schemeClr val="tx1"/>
            </a:solidFill>
          </a:ln>
        </p:spPr>
        <p:txBody>
          <a:bodyPr wrap="none" lIns="180000" tIns="72000" rIns="180000" bIns="72000" rtlCol="0">
            <a:spAutoFit/>
          </a:bodyPr>
          <a:lstStyle/>
          <a:p>
            <a:r>
              <a:rPr lang="en-US" sz="2800" dirty="0"/>
              <a:t>Criticize</a:t>
            </a:r>
          </a:p>
        </p:txBody>
      </p:sp>
      <p:sp>
        <p:nvSpPr>
          <p:cNvPr id="9" name="TextBox 8"/>
          <p:cNvSpPr txBox="1"/>
          <p:nvPr/>
        </p:nvSpPr>
        <p:spPr>
          <a:xfrm>
            <a:off x="3838714" y="1326545"/>
            <a:ext cx="1048699" cy="576293"/>
          </a:xfrm>
          <a:prstGeom prst="rect">
            <a:avLst/>
          </a:prstGeom>
          <a:solidFill>
            <a:schemeClr val="accent5">
              <a:lumMod val="50000"/>
            </a:schemeClr>
          </a:solidFill>
          <a:ln>
            <a:solidFill>
              <a:schemeClr val="tx1"/>
            </a:solidFill>
          </a:ln>
        </p:spPr>
        <p:txBody>
          <a:bodyPr wrap="none" lIns="180000" tIns="72000" rIns="180000" bIns="72000" rtlCol="0">
            <a:spAutoFit/>
          </a:bodyPr>
          <a:lstStyle/>
          <a:p>
            <a:r>
              <a:rPr lang="en-US" sz="2800" dirty="0">
                <a:solidFill>
                  <a:schemeClr val="bg1"/>
                </a:solidFill>
              </a:rPr>
              <a:t>Data</a:t>
            </a:r>
          </a:p>
        </p:txBody>
      </p:sp>
      <p:cxnSp>
        <p:nvCxnSpPr>
          <p:cNvPr id="11" name="Straight Arrow Connector 10"/>
          <p:cNvCxnSpPr>
            <a:stCxn id="6" idx="3"/>
            <a:endCxn id="7" idx="1"/>
          </p:cNvCxnSpPr>
          <p:nvPr/>
        </p:nvCxnSpPr>
        <p:spPr>
          <a:xfrm>
            <a:off x="2769687" y="2975919"/>
            <a:ext cx="1065345" cy="10905"/>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3"/>
            <a:endCxn id="8" idx="1"/>
          </p:cNvCxnSpPr>
          <p:nvPr/>
        </p:nvCxnSpPr>
        <p:spPr>
          <a:xfrm>
            <a:off x="4891095" y="2986824"/>
            <a:ext cx="1215092" cy="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2"/>
            <a:endCxn id="7" idx="0"/>
          </p:cNvCxnSpPr>
          <p:nvPr/>
        </p:nvCxnSpPr>
        <p:spPr>
          <a:xfrm>
            <a:off x="4363064" y="1902838"/>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8" idx="2"/>
            <a:endCxn id="6" idx="2"/>
          </p:cNvCxnSpPr>
          <p:nvPr/>
        </p:nvCxnSpPr>
        <p:spPr>
          <a:xfrm rot="5400000" flipH="1">
            <a:off x="4254684" y="674383"/>
            <a:ext cx="21811" cy="5201177"/>
          </a:xfrm>
          <a:prstGeom prst="curvedConnector3">
            <a:avLst>
              <a:gd name="adj1" fmla="val -7899010"/>
            </a:avLst>
          </a:prstGeom>
          <a:ln w="38100">
            <a:solidFill>
              <a:schemeClr val="tx1"/>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491013" y="5499617"/>
            <a:ext cx="4301234" cy="1200329"/>
          </a:xfrm>
          <a:prstGeom prst="rect">
            <a:avLst/>
          </a:prstGeom>
        </p:spPr>
        <p:txBody>
          <a:bodyPr wrap="square">
            <a:spAutoFit/>
          </a:bodyPr>
          <a:lstStyle/>
          <a:p>
            <a:r>
              <a:rPr lang="en-US" dirty="0" err="1"/>
              <a:t>Blei</a:t>
            </a:r>
            <a:r>
              <a:rPr lang="en-US" dirty="0"/>
              <a:t>, David M. “Build, compute, critique, repeat: Data analysis with latent variable models.” Annual Review of Statistics and Its Application 1 (2014): 203-232</a:t>
            </a:r>
          </a:p>
        </p:txBody>
      </p:sp>
      <p:sp>
        <p:nvSpPr>
          <p:cNvPr id="14" name="Rectangle 13"/>
          <p:cNvSpPr/>
          <p:nvPr/>
        </p:nvSpPr>
        <p:spPr>
          <a:xfrm>
            <a:off x="322651" y="5499617"/>
            <a:ext cx="3811910" cy="923330"/>
          </a:xfrm>
          <a:prstGeom prst="rect">
            <a:avLst/>
          </a:prstGeom>
        </p:spPr>
        <p:txBody>
          <a:bodyPr wrap="square">
            <a:spAutoFit/>
          </a:bodyPr>
          <a:lstStyle/>
          <a:p>
            <a:r>
              <a:rPr lang="en-US" dirty="0"/>
              <a:t>Box, G. and Hunter, W. (1962). </a:t>
            </a:r>
            <a:br>
              <a:rPr lang="en-US" dirty="0"/>
            </a:br>
            <a:r>
              <a:rPr lang="en-US" dirty="0"/>
              <a:t>A useful method for model-building. </a:t>
            </a:r>
            <a:r>
              <a:rPr lang="en-US" dirty="0" err="1"/>
              <a:t>Technometrics</a:t>
            </a:r>
            <a:r>
              <a:rPr lang="en-US" dirty="0"/>
              <a:t>, 4(3) 301–318</a:t>
            </a:r>
          </a:p>
        </p:txBody>
      </p:sp>
      <p:sp>
        <p:nvSpPr>
          <p:cNvPr id="15" name="TextBox 14"/>
          <p:cNvSpPr txBox="1"/>
          <p:nvPr/>
        </p:nvSpPr>
        <p:spPr>
          <a:xfrm>
            <a:off x="902217" y="1480433"/>
            <a:ext cx="1525568" cy="422405"/>
          </a:xfrm>
          <a:prstGeom prst="rect">
            <a:avLst/>
          </a:prstGeom>
          <a:solidFill>
            <a:schemeClr val="accent6">
              <a:lumMod val="75000"/>
            </a:schemeClr>
          </a:solidFill>
          <a:ln>
            <a:solidFill>
              <a:schemeClr val="tx1"/>
            </a:solidFill>
          </a:ln>
        </p:spPr>
        <p:txBody>
          <a:bodyPr wrap="none" lIns="180000" tIns="72000" rIns="180000" bIns="72000" rtlCol="0">
            <a:spAutoFit/>
          </a:bodyPr>
          <a:lstStyle/>
          <a:p>
            <a:r>
              <a:rPr lang="en-US" dirty="0">
                <a:solidFill>
                  <a:schemeClr val="bg1"/>
                </a:solidFill>
              </a:rPr>
              <a:t>Sample data</a:t>
            </a:r>
          </a:p>
        </p:txBody>
      </p:sp>
      <p:cxnSp>
        <p:nvCxnSpPr>
          <p:cNvPr id="16" name="Straight Arrow Connector 15"/>
          <p:cNvCxnSpPr>
            <a:stCxn id="15" idx="2"/>
            <a:endCxn id="6" idx="0"/>
          </p:cNvCxnSpPr>
          <p:nvPr/>
        </p:nvCxnSpPr>
        <p:spPr>
          <a:xfrm>
            <a:off x="1665001" y="1902838"/>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83189" y="411383"/>
            <a:ext cx="2782032" cy="400110"/>
          </a:xfrm>
          <a:prstGeom prst="rect">
            <a:avLst/>
          </a:prstGeom>
        </p:spPr>
        <p:txBody>
          <a:bodyPr wrap="none">
            <a:spAutoFit/>
          </a:bodyPr>
          <a:lstStyle/>
          <a:p>
            <a:r>
              <a:rPr lang="en-US" sz="2000" dirty="0">
                <a:latin typeface="News Gothic MT"/>
                <a:ea typeface="AppleGothic"/>
                <a:cs typeface="News Gothic MT"/>
              </a:rPr>
              <a:t>Modeling: </a:t>
            </a:r>
            <a:r>
              <a:rPr lang="en-US" sz="2000" dirty="0">
                <a:latin typeface="News Gothic MT"/>
                <a:cs typeface="News Gothic MT"/>
              </a:rPr>
              <a:t>Box’s Loop</a:t>
            </a:r>
          </a:p>
        </p:txBody>
      </p:sp>
    </p:spTree>
    <p:extLst>
      <p:ext uri="{BB962C8B-B14F-4D97-AF65-F5344CB8AC3E}">
        <p14:creationId xmlns:p14="http://schemas.microsoft.com/office/powerpoint/2010/main" val="2043640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111" y="1418853"/>
            <a:ext cx="8001000" cy="3970318"/>
          </a:xfrm>
          <a:prstGeom prst="rect">
            <a:avLst/>
          </a:prstGeom>
        </p:spPr>
        <p:txBody>
          <a:bodyPr wrap="square">
            <a:spAutoFit/>
          </a:bodyPr>
          <a:lstStyle/>
          <a:p>
            <a:pPr marL="342900" indent="-342900">
              <a:buAutoNum type="arabicPeriod"/>
            </a:pPr>
            <a:r>
              <a:rPr lang="en-US" sz="2800" b="1" dirty="0"/>
              <a:t> </a:t>
            </a:r>
            <a:r>
              <a:rPr lang="en-US" sz="2800" dirty="0"/>
              <a:t>Setup </a:t>
            </a:r>
            <a:r>
              <a:rPr lang="en-US" sz="2800" b="1" dirty="0"/>
              <a:t>model</a:t>
            </a:r>
            <a:r>
              <a:rPr lang="en-US" sz="2800" dirty="0"/>
              <a:t> using observed data</a:t>
            </a:r>
          </a:p>
          <a:p>
            <a:pPr marL="914400" lvl="1" indent="-457200">
              <a:buFont typeface="Arial"/>
              <a:buChar char="•"/>
            </a:pPr>
            <a:r>
              <a:rPr lang="en-US" sz="2800" b="1" dirty="0"/>
              <a:t>Train / build model</a:t>
            </a:r>
            <a:endParaRPr lang="en-US" sz="2800" dirty="0"/>
          </a:p>
          <a:p>
            <a:pPr marL="342900" indent="-342900">
              <a:buAutoNum type="arabicPeriod"/>
            </a:pPr>
            <a:endParaRPr lang="en-US" sz="2800" dirty="0"/>
          </a:p>
          <a:p>
            <a:pPr marL="342900" indent="-342900">
              <a:buAutoNum type="arabicPeriod"/>
            </a:pPr>
            <a:r>
              <a:rPr lang="en-US" sz="2800" b="1" dirty="0"/>
              <a:t> </a:t>
            </a:r>
            <a:r>
              <a:rPr lang="en-US" sz="2800" dirty="0"/>
              <a:t>Conduct </a:t>
            </a:r>
            <a:r>
              <a:rPr lang="en-US" sz="2800" b="1" dirty="0"/>
              <a:t>inference / prediction</a:t>
            </a:r>
          </a:p>
          <a:p>
            <a:endParaRPr lang="en-US" sz="2800" b="1" dirty="0"/>
          </a:p>
          <a:p>
            <a:pPr marL="514350" indent="-514350">
              <a:buFont typeface="+mj-lt"/>
              <a:buAutoNum type="arabicPeriod"/>
            </a:pPr>
            <a:r>
              <a:rPr lang="en-US" sz="2800" b="1" dirty="0"/>
              <a:t>Critique</a:t>
            </a:r>
            <a:r>
              <a:rPr lang="en-US" sz="2800" dirty="0"/>
              <a:t> model</a:t>
            </a:r>
          </a:p>
          <a:p>
            <a:endParaRPr lang="en-US" sz="2800" dirty="0"/>
          </a:p>
          <a:p>
            <a:pPr marL="342900" indent="-342900">
              <a:buAutoNum type="arabicPeriod"/>
            </a:pPr>
            <a:r>
              <a:rPr lang="en-US" sz="2800" b="1" dirty="0"/>
              <a:t> Feedback: </a:t>
            </a:r>
            <a:r>
              <a:rPr lang="en-US" sz="2800" dirty="0"/>
              <a:t>If satisfied with model performance, use model. If not satisfied, go back to 1.</a:t>
            </a:r>
          </a:p>
        </p:txBody>
      </p:sp>
      <p:sp>
        <p:nvSpPr>
          <p:cNvPr id="4" name="Rectangle 3"/>
          <p:cNvSpPr/>
          <p:nvPr/>
        </p:nvSpPr>
        <p:spPr>
          <a:xfrm>
            <a:off x="283189" y="411383"/>
            <a:ext cx="2573892" cy="400110"/>
          </a:xfrm>
          <a:prstGeom prst="rect">
            <a:avLst/>
          </a:prstGeom>
        </p:spPr>
        <p:txBody>
          <a:bodyPr wrap="none">
            <a:spAutoFit/>
          </a:bodyPr>
          <a:lstStyle/>
          <a:p>
            <a:r>
              <a:rPr lang="en-US" sz="2000" dirty="0">
                <a:latin typeface="News Gothic MT"/>
                <a:ea typeface="AppleGothic"/>
                <a:cs typeface="News Gothic MT"/>
              </a:rPr>
              <a:t>Steps in </a:t>
            </a:r>
            <a:r>
              <a:rPr lang="en-US" sz="2000" dirty="0">
                <a:latin typeface="News Gothic MT"/>
                <a:cs typeface="News Gothic MT"/>
              </a:rPr>
              <a:t>Box’s Loop</a:t>
            </a:r>
          </a:p>
        </p:txBody>
      </p:sp>
    </p:spTree>
    <p:extLst>
      <p:ext uri="{BB962C8B-B14F-4D97-AF65-F5344CB8AC3E}">
        <p14:creationId xmlns:p14="http://schemas.microsoft.com/office/powerpoint/2010/main" val="288776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5215340" cy="400110"/>
          </a:xfrm>
          <a:prstGeom prst="rect">
            <a:avLst/>
          </a:prstGeom>
        </p:spPr>
        <p:txBody>
          <a:bodyPr wrap="none">
            <a:spAutoFit/>
          </a:bodyPr>
          <a:lstStyle/>
          <a:p>
            <a:r>
              <a:rPr lang="en-US" sz="2000" dirty="0">
                <a:latin typeface="News Gothic MT"/>
                <a:ea typeface="AppleGothic"/>
                <a:cs typeface="News Gothic MT"/>
              </a:rPr>
              <a:t>Modeling Dojo: Disclaimer / Expectations </a:t>
            </a:r>
            <a:endParaRPr lang="en-US" sz="2000" dirty="0"/>
          </a:p>
        </p:txBody>
      </p:sp>
      <p:sp>
        <p:nvSpPr>
          <p:cNvPr id="6" name="TextBox 5"/>
          <p:cNvSpPr txBox="1"/>
          <p:nvPr/>
        </p:nvSpPr>
        <p:spPr>
          <a:xfrm>
            <a:off x="532869" y="1128889"/>
            <a:ext cx="8043868" cy="3418756"/>
          </a:xfrm>
          <a:prstGeom prst="rect">
            <a:avLst/>
          </a:prstGeom>
          <a:noFill/>
        </p:spPr>
        <p:txBody>
          <a:bodyPr wrap="square" rtlCol="0">
            <a:spAutoFit/>
          </a:bodyPr>
          <a:lstStyle/>
          <a:p>
            <a:pPr marL="285750" indent="-285750">
              <a:lnSpc>
                <a:spcPct val="200000"/>
              </a:lnSpc>
              <a:buFont typeface="Arial"/>
              <a:buChar char="•"/>
            </a:pPr>
            <a:r>
              <a:rPr lang="en-US" sz="2800" dirty="0"/>
              <a:t>We will try to keep explanation at a high-level </a:t>
            </a:r>
          </a:p>
          <a:p>
            <a:pPr marL="285750" indent="-285750">
              <a:lnSpc>
                <a:spcPct val="200000"/>
              </a:lnSpc>
              <a:buFont typeface="Arial"/>
              <a:buChar char="•"/>
            </a:pPr>
            <a:r>
              <a:rPr lang="en-US" sz="2800" dirty="0"/>
              <a:t>We will define all terms (no jargon please!)</a:t>
            </a:r>
          </a:p>
          <a:p>
            <a:pPr marL="285750" indent="-285750">
              <a:lnSpc>
                <a:spcPct val="200000"/>
              </a:lnSpc>
              <a:buFont typeface="Arial"/>
              <a:buChar char="•"/>
            </a:pPr>
            <a:r>
              <a:rPr lang="en-US" sz="2800" dirty="0"/>
              <a:t>Please ask questions</a:t>
            </a:r>
          </a:p>
          <a:p>
            <a:pPr marL="285750" indent="-285750">
              <a:lnSpc>
                <a:spcPct val="200000"/>
              </a:lnSpc>
              <a:buFont typeface="Arial"/>
              <a:buChar char="•"/>
            </a:pPr>
            <a:r>
              <a:rPr lang="en-US" sz="2800" dirty="0"/>
              <a:t>Everyone in this room should learn something today   </a:t>
            </a:r>
          </a:p>
        </p:txBody>
      </p:sp>
    </p:spTree>
    <p:extLst>
      <p:ext uri="{BB962C8B-B14F-4D97-AF65-F5344CB8AC3E}">
        <p14:creationId xmlns:p14="http://schemas.microsoft.com/office/powerpoint/2010/main" val="1548301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3189" y="411383"/>
            <a:ext cx="5314651" cy="400110"/>
          </a:xfrm>
          <a:prstGeom prst="rect">
            <a:avLst/>
          </a:prstGeom>
        </p:spPr>
        <p:txBody>
          <a:bodyPr wrap="none">
            <a:spAutoFit/>
          </a:bodyPr>
          <a:lstStyle/>
          <a:p>
            <a:r>
              <a:rPr lang="en-US" sz="2000" dirty="0">
                <a:latin typeface="News Gothic MT"/>
                <a:ea typeface="AppleGothic"/>
                <a:cs typeface="News Gothic MT"/>
              </a:rPr>
              <a:t>Step 1. </a:t>
            </a:r>
            <a:r>
              <a:rPr lang="en-US" sz="2000" dirty="0">
                <a:latin typeface="News Gothic MT"/>
                <a:cs typeface="News Gothic MT"/>
              </a:rPr>
              <a:t>Setup Model / Train / build model</a:t>
            </a:r>
            <a:endParaRPr lang="en-US" sz="2000" dirty="0"/>
          </a:p>
        </p:txBody>
      </p:sp>
      <p:sp>
        <p:nvSpPr>
          <p:cNvPr id="2" name="Rectangle 1"/>
          <p:cNvSpPr/>
          <p:nvPr/>
        </p:nvSpPr>
        <p:spPr>
          <a:xfrm>
            <a:off x="657833" y="1165610"/>
            <a:ext cx="8004528" cy="4093428"/>
          </a:xfrm>
          <a:prstGeom prst="rect">
            <a:avLst/>
          </a:prstGeom>
        </p:spPr>
        <p:txBody>
          <a:bodyPr wrap="square">
            <a:spAutoFit/>
          </a:bodyPr>
          <a:lstStyle/>
          <a:p>
            <a:pPr marL="342900" indent="-342900">
              <a:buFont typeface="+mj-lt"/>
              <a:buAutoNum type="arabicPeriod"/>
            </a:pPr>
            <a:r>
              <a:rPr lang="en-US" sz="2600" dirty="0"/>
              <a:t>Cast model / machine learning as an optimization problem:</a:t>
            </a:r>
          </a:p>
          <a:p>
            <a:pPr marL="742950" lvl="1" indent="-285750">
              <a:buFont typeface="Arial"/>
              <a:buChar char="•"/>
            </a:pPr>
            <a:r>
              <a:rPr lang="en-US" sz="2600" b="1" dirty="0"/>
              <a:t>Model + </a:t>
            </a:r>
            <a:r>
              <a:rPr lang="en-US" sz="2600" b="1" dirty="0">
                <a:solidFill>
                  <a:srgbClr val="3366FF"/>
                </a:solidFill>
              </a:rPr>
              <a:t>Loss function </a:t>
            </a:r>
            <a:r>
              <a:rPr lang="en-US" sz="2600" b="1" dirty="0"/>
              <a:t>= </a:t>
            </a:r>
            <a:r>
              <a:rPr lang="en-US" sz="2600" b="1" dirty="0" err="1"/>
              <a:t>Optimisation</a:t>
            </a:r>
            <a:r>
              <a:rPr lang="en-US" sz="2600" b="1" dirty="0"/>
              <a:t> problem</a:t>
            </a:r>
          </a:p>
          <a:p>
            <a:pPr lvl="1"/>
            <a:r>
              <a:rPr lang="en-US" sz="2600" dirty="0"/>
              <a:t> </a:t>
            </a:r>
          </a:p>
          <a:p>
            <a:pPr marL="342900" indent="-342900">
              <a:buFont typeface="+mj-lt"/>
              <a:buAutoNum type="arabicPeriod"/>
            </a:pPr>
            <a:r>
              <a:rPr lang="en-US" sz="2600" dirty="0"/>
              <a:t>Use an </a:t>
            </a:r>
            <a:r>
              <a:rPr lang="en-US" sz="2600" dirty="0" err="1"/>
              <a:t>Optimisation</a:t>
            </a:r>
            <a:r>
              <a:rPr lang="en-US" sz="2600" dirty="0"/>
              <a:t> algorithm to solve </a:t>
            </a:r>
          </a:p>
          <a:p>
            <a:pPr marL="742950" lvl="1" indent="-285750">
              <a:buFont typeface="Arial"/>
              <a:buChar char="•"/>
            </a:pPr>
            <a:r>
              <a:rPr lang="en-US" sz="2600" dirty="0"/>
              <a:t>Iterative: For example (Stochastic) gradient descent</a:t>
            </a:r>
          </a:p>
          <a:p>
            <a:pPr marL="742950" lvl="1" indent="-285750">
              <a:buFont typeface="Arial"/>
              <a:buChar char="•"/>
            </a:pPr>
            <a:r>
              <a:rPr lang="en-US" sz="2600" dirty="0"/>
              <a:t>Heuristic: For example Genetic Algorithms </a:t>
            </a:r>
          </a:p>
          <a:p>
            <a:pPr lvl="1"/>
            <a:endParaRPr lang="en-US" sz="2600" dirty="0"/>
          </a:p>
          <a:p>
            <a:pPr marL="342900" indent="-342900">
              <a:buFont typeface="+mj-lt"/>
              <a:buAutoNum type="arabicPeriod"/>
            </a:pPr>
            <a:r>
              <a:rPr lang="en-US" sz="2600" b="1" dirty="0">
                <a:solidFill>
                  <a:schemeClr val="accent6">
                    <a:lumMod val="75000"/>
                  </a:schemeClr>
                </a:solidFill>
              </a:rPr>
              <a:t>Find weights / latent / hidden variables</a:t>
            </a:r>
            <a:r>
              <a:rPr lang="en-US" sz="2600" dirty="0"/>
              <a:t> </a:t>
            </a:r>
          </a:p>
          <a:p>
            <a:pPr marL="742950" lvl="1" indent="-285750">
              <a:buFont typeface="Arial"/>
              <a:buChar char="•"/>
            </a:pPr>
            <a:r>
              <a:rPr lang="en-US" sz="2600" dirty="0"/>
              <a:t>Move on to next step </a:t>
            </a:r>
          </a:p>
        </p:txBody>
      </p:sp>
    </p:spTree>
    <p:extLst>
      <p:ext uri="{BB962C8B-B14F-4D97-AF65-F5344CB8AC3E}">
        <p14:creationId xmlns:p14="http://schemas.microsoft.com/office/powerpoint/2010/main" val="1157856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3758987" cy="400110"/>
          </a:xfrm>
          <a:prstGeom prst="rect">
            <a:avLst/>
          </a:prstGeom>
        </p:spPr>
        <p:txBody>
          <a:bodyPr wrap="none">
            <a:spAutoFit/>
          </a:bodyPr>
          <a:lstStyle/>
          <a:p>
            <a:r>
              <a:rPr lang="en-US" sz="2000" dirty="0">
                <a:latin typeface="News Gothic MT"/>
                <a:ea typeface="AppleGothic"/>
                <a:cs typeface="News Gothic MT"/>
              </a:rPr>
              <a:t>Jargon: Important Definitions</a:t>
            </a:r>
            <a:endParaRPr lang="en-US" sz="2000" dirty="0"/>
          </a:p>
        </p:txBody>
      </p:sp>
      <p:sp>
        <p:nvSpPr>
          <p:cNvPr id="5" name="Rectangle 4"/>
          <p:cNvSpPr/>
          <p:nvPr/>
        </p:nvSpPr>
        <p:spPr>
          <a:xfrm>
            <a:off x="381023" y="1081111"/>
            <a:ext cx="8278675" cy="4893647"/>
          </a:xfrm>
          <a:prstGeom prst="rect">
            <a:avLst/>
          </a:prstGeom>
        </p:spPr>
        <p:txBody>
          <a:bodyPr wrap="square">
            <a:spAutoFit/>
          </a:bodyPr>
          <a:lstStyle/>
          <a:p>
            <a:r>
              <a:rPr lang="en-US" sz="2400" b="1" dirty="0">
                <a:solidFill>
                  <a:srgbClr val="008000"/>
                </a:solidFill>
              </a:rPr>
              <a:t>Variables: </a:t>
            </a:r>
            <a:r>
              <a:rPr lang="en-US" sz="2400" dirty="0">
                <a:solidFill>
                  <a:srgbClr val="000000"/>
                </a:solidFill>
              </a:rPr>
              <a:t>A quantity able to assume different numerical values</a:t>
            </a:r>
            <a:endParaRPr lang="en-US" sz="2400" b="1" dirty="0">
              <a:solidFill>
                <a:srgbClr val="000000"/>
              </a:solidFill>
            </a:endParaRPr>
          </a:p>
          <a:p>
            <a:endParaRPr lang="en-US" sz="2400" b="1" dirty="0">
              <a:solidFill>
                <a:srgbClr val="000000"/>
              </a:solidFill>
            </a:endParaRPr>
          </a:p>
          <a:p>
            <a:r>
              <a:rPr lang="en-US" sz="2400" b="1" dirty="0">
                <a:solidFill>
                  <a:srgbClr val="3366FF"/>
                </a:solidFill>
              </a:rPr>
              <a:t>Latent Variables / Hidden Variables: </a:t>
            </a:r>
            <a:r>
              <a:rPr lang="en-US" sz="2400" dirty="0">
                <a:solidFill>
                  <a:srgbClr val="000000"/>
                </a:solidFill>
              </a:rPr>
              <a:t>Variables that are not directly observed but are rather inferred (through a mathematical model) from other variables that are observed (directly measured).</a:t>
            </a:r>
          </a:p>
          <a:p>
            <a:endParaRPr lang="en-US" sz="2400" dirty="0"/>
          </a:p>
          <a:p>
            <a:r>
              <a:rPr lang="en-US" sz="2400" b="1" dirty="0">
                <a:solidFill>
                  <a:schemeClr val="accent6">
                    <a:lumMod val="75000"/>
                  </a:schemeClr>
                </a:solidFill>
              </a:rPr>
              <a:t>Loss function: </a:t>
            </a:r>
            <a:r>
              <a:rPr lang="en-US" sz="2400" dirty="0"/>
              <a:t>A loss function Loss(x, y, w) quantifies how unhappy you would be if you used w to make a prediction on x when the correct output is y.</a:t>
            </a:r>
          </a:p>
          <a:p>
            <a:endParaRPr lang="en-US" sz="2400" dirty="0"/>
          </a:p>
          <a:p>
            <a:r>
              <a:rPr lang="en-US" sz="2400" b="1" dirty="0"/>
              <a:t>Heuristic: </a:t>
            </a:r>
            <a:r>
              <a:rPr lang="en-US" sz="2400" dirty="0"/>
              <a:t>proceeding to a solution by trial and error or by rules that are only loosely defined.</a:t>
            </a:r>
          </a:p>
        </p:txBody>
      </p:sp>
    </p:spTree>
    <p:extLst>
      <p:ext uri="{BB962C8B-B14F-4D97-AF65-F5344CB8AC3E}">
        <p14:creationId xmlns:p14="http://schemas.microsoft.com/office/powerpoint/2010/main" val="956767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0314" y="2687772"/>
            <a:ext cx="2209373" cy="576293"/>
          </a:xfrm>
          <a:prstGeom prst="rect">
            <a:avLst/>
          </a:prstGeom>
          <a:noFill/>
          <a:ln>
            <a:solidFill>
              <a:schemeClr val="tx1"/>
            </a:solidFill>
          </a:ln>
        </p:spPr>
        <p:txBody>
          <a:bodyPr wrap="none" lIns="180000" tIns="72000" rIns="180000" bIns="72000" rtlCol="0">
            <a:spAutoFit/>
          </a:bodyPr>
          <a:lstStyle/>
          <a:p>
            <a:r>
              <a:rPr lang="en-US" sz="2800" dirty="0"/>
              <a:t>Model, Build</a:t>
            </a:r>
          </a:p>
        </p:txBody>
      </p:sp>
      <p:sp>
        <p:nvSpPr>
          <p:cNvPr id="7" name="TextBox 6"/>
          <p:cNvSpPr txBox="1"/>
          <p:nvPr/>
        </p:nvSpPr>
        <p:spPr>
          <a:xfrm>
            <a:off x="3835032" y="2687772"/>
            <a:ext cx="1056063" cy="598104"/>
          </a:xfrm>
          <a:prstGeom prst="rect">
            <a:avLst/>
          </a:prstGeom>
          <a:noFill/>
          <a:ln>
            <a:solidFill>
              <a:schemeClr val="tx1"/>
            </a:solidFill>
          </a:ln>
        </p:spPr>
        <p:txBody>
          <a:bodyPr wrap="none" lIns="180000" tIns="72000" rIns="180000" bIns="72000" rtlCol="0">
            <a:spAutoFit/>
          </a:bodyPr>
          <a:lstStyle/>
          <a:p>
            <a:r>
              <a:rPr lang="en-US" sz="2800" dirty="0"/>
              <a:t>Infer</a:t>
            </a:r>
          </a:p>
        </p:txBody>
      </p:sp>
      <p:sp>
        <p:nvSpPr>
          <p:cNvPr id="8" name="TextBox 7"/>
          <p:cNvSpPr txBox="1"/>
          <p:nvPr/>
        </p:nvSpPr>
        <p:spPr>
          <a:xfrm>
            <a:off x="6106187" y="2687772"/>
            <a:ext cx="1519982" cy="598104"/>
          </a:xfrm>
          <a:prstGeom prst="rect">
            <a:avLst/>
          </a:prstGeom>
          <a:noFill/>
          <a:ln>
            <a:solidFill>
              <a:schemeClr val="tx1"/>
            </a:solidFill>
          </a:ln>
        </p:spPr>
        <p:txBody>
          <a:bodyPr wrap="none" lIns="180000" tIns="72000" rIns="180000" bIns="72000" rtlCol="0">
            <a:spAutoFit/>
          </a:bodyPr>
          <a:lstStyle/>
          <a:p>
            <a:r>
              <a:rPr lang="en-US" sz="2800" dirty="0"/>
              <a:t>Criticize</a:t>
            </a:r>
          </a:p>
        </p:txBody>
      </p:sp>
      <p:sp>
        <p:nvSpPr>
          <p:cNvPr id="9" name="TextBox 8"/>
          <p:cNvSpPr txBox="1"/>
          <p:nvPr/>
        </p:nvSpPr>
        <p:spPr>
          <a:xfrm>
            <a:off x="3838714" y="1326545"/>
            <a:ext cx="1048699" cy="576293"/>
          </a:xfrm>
          <a:prstGeom prst="rect">
            <a:avLst/>
          </a:prstGeom>
          <a:solidFill>
            <a:schemeClr val="accent5">
              <a:lumMod val="50000"/>
            </a:schemeClr>
          </a:solidFill>
          <a:ln>
            <a:solidFill>
              <a:schemeClr val="tx1"/>
            </a:solidFill>
          </a:ln>
        </p:spPr>
        <p:txBody>
          <a:bodyPr wrap="none" lIns="180000" tIns="72000" rIns="180000" bIns="72000" rtlCol="0">
            <a:spAutoFit/>
          </a:bodyPr>
          <a:lstStyle/>
          <a:p>
            <a:r>
              <a:rPr lang="en-US" sz="2800" dirty="0">
                <a:solidFill>
                  <a:schemeClr val="bg1"/>
                </a:solidFill>
              </a:rPr>
              <a:t>Data</a:t>
            </a:r>
          </a:p>
        </p:txBody>
      </p:sp>
      <p:cxnSp>
        <p:nvCxnSpPr>
          <p:cNvPr id="11" name="Straight Arrow Connector 10"/>
          <p:cNvCxnSpPr>
            <a:stCxn id="6" idx="3"/>
            <a:endCxn id="7" idx="1"/>
          </p:cNvCxnSpPr>
          <p:nvPr/>
        </p:nvCxnSpPr>
        <p:spPr>
          <a:xfrm>
            <a:off x="2769687" y="2975919"/>
            <a:ext cx="1065345" cy="10905"/>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3"/>
            <a:endCxn id="8" idx="1"/>
          </p:cNvCxnSpPr>
          <p:nvPr/>
        </p:nvCxnSpPr>
        <p:spPr>
          <a:xfrm>
            <a:off x="4891095" y="2986824"/>
            <a:ext cx="1215092" cy="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2"/>
            <a:endCxn id="7" idx="0"/>
          </p:cNvCxnSpPr>
          <p:nvPr/>
        </p:nvCxnSpPr>
        <p:spPr>
          <a:xfrm>
            <a:off x="4363064" y="1902838"/>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8" idx="2"/>
            <a:endCxn id="6" idx="2"/>
          </p:cNvCxnSpPr>
          <p:nvPr/>
        </p:nvCxnSpPr>
        <p:spPr>
          <a:xfrm rot="5400000" flipH="1">
            <a:off x="4254684" y="674383"/>
            <a:ext cx="21811" cy="5201177"/>
          </a:xfrm>
          <a:prstGeom prst="curvedConnector3">
            <a:avLst>
              <a:gd name="adj1" fmla="val -7899010"/>
            </a:avLst>
          </a:prstGeom>
          <a:ln w="38100">
            <a:solidFill>
              <a:schemeClr val="tx1"/>
            </a:solidFill>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491013" y="5499617"/>
            <a:ext cx="4301234" cy="1200329"/>
          </a:xfrm>
          <a:prstGeom prst="rect">
            <a:avLst/>
          </a:prstGeom>
        </p:spPr>
        <p:txBody>
          <a:bodyPr wrap="square">
            <a:spAutoFit/>
          </a:bodyPr>
          <a:lstStyle/>
          <a:p>
            <a:r>
              <a:rPr lang="en-US" dirty="0" err="1"/>
              <a:t>Blei</a:t>
            </a:r>
            <a:r>
              <a:rPr lang="en-US" dirty="0"/>
              <a:t>, David M. “Build, compute, critique, repeat: Data analysis with latent variable models.” Annual Review of Statistics and Its Application 1 (2014): 203-232</a:t>
            </a:r>
          </a:p>
        </p:txBody>
      </p:sp>
      <p:sp>
        <p:nvSpPr>
          <p:cNvPr id="14" name="Rectangle 13"/>
          <p:cNvSpPr/>
          <p:nvPr/>
        </p:nvSpPr>
        <p:spPr>
          <a:xfrm>
            <a:off x="322651" y="5499617"/>
            <a:ext cx="3811910" cy="923330"/>
          </a:xfrm>
          <a:prstGeom prst="rect">
            <a:avLst/>
          </a:prstGeom>
        </p:spPr>
        <p:txBody>
          <a:bodyPr wrap="square">
            <a:spAutoFit/>
          </a:bodyPr>
          <a:lstStyle/>
          <a:p>
            <a:r>
              <a:rPr lang="en-US" dirty="0"/>
              <a:t>Box, G. and Hunter, W. (1962). </a:t>
            </a:r>
            <a:br>
              <a:rPr lang="en-US" dirty="0"/>
            </a:br>
            <a:r>
              <a:rPr lang="en-US" dirty="0"/>
              <a:t>A useful method for model-building. </a:t>
            </a:r>
            <a:r>
              <a:rPr lang="en-US" dirty="0" err="1"/>
              <a:t>Technometrics</a:t>
            </a:r>
            <a:r>
              <a:rPr lang="en-US" dirty="0"/>
              <a:t>, 4(3) 301–318</a:t>
            </a:r>
          </a:p>
        </p:txBody>
      </p:sp>
      <p:sp>
        <p:nvSpPr>
          <p:cNvPr id="15" name="TextBox 14"/>
          <p:cNvSpPr txBox="1"/>
          <p:nvPr/>
        </p:nvSpPr>
        <p:spPr>
          <a:xfrm>
            <a:off x="902217" y="1480433"/>
            <a:ext cx="1525568" cy="422405"/>
          </a:xfrm>
          <a:prstGeom prst="rect">
            <a:avLst/>
          </a:prstGeom>
          <a:solidFill>
            <a:schemeClr val="accent6">
              <a:lumMod val="75000"/>
            </a:schemeClr>
          </a:solidFill>
          <a:ln>
            <a:solidFill>
              <a:schemeClr val="tx1"/>
            </a:solidFill>
          </a:ln>
        </p:spPr>
        <p:txBody>
          <a:bodyPr wrap="none" lIns="180000" tIns="72000" rIns="180000" bIns="72000" rtlCol="0">
            <a:spAutoFit/>
          </a:bodyPr>
          <a:lstStyle/>
          <a:p>
            <a:r>
              <a:rPr lang="en-US" dirty="0">
                <a:solidFill>
                  <a:schemeClr val="bg1"/>
                </a:solidFill>
              </a:rPr>
              <a:t>Sample data</a:t>
            </a:r>
          </a:p>
        </p:txBody>
      </p:sp>
      <p:cxnSp>
        <p:nvCxnSpPr>
          <p:cNvPr id="16" name="Straight Arrow Connector 15"/>
          <p:cNvCxnSpPr>
            <a:stCxn id="15" idx="2"/>
            <a:endCxn id="6" idx="0"/>
          </p:cNvCxnSpPr>
          <p:nvPr/>
        </p:nvCxnSpPr>
        <p:spPr>
          <a:xfrm>
            <a:off x="1665001" y="1902838"/>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83189" y="411383"/>
            <a:ext cx="2782032" cy="400110"/>
          </a:xfrm>
          <a:prstGeom prst="rect">
            <a:avLst/>
          </a:prstGeom>
        </p:spPr>
        <p:txBody>
          <a:bodyPr wrap="none">
            <a:spAutoFit/>
          </a:bodyPr>
          <a:lstStyle/>
          <a:p>
            <a:r>
              <a:rPr lang="en-US" sz="2000" dirty="0">
                <a:latin typeface="News Gothic MT"/>
                <a:ea typeface="AppleGothic"/>
                <a:cs typeface="News Gothic MT"/>
              </a:rPr>
              <a:t>Modeling: </a:t>
            </a:r>
            <a:r>
              <a:rPr lang="en-US" sz="2000" dirty="0">
                <a:latin typeface="News Gothic MT"/>
                <a:cs typeface="News Gothic MT"/>
              </a:rPr>
              <a:t>Box’s Loop</a:t>
            </a:r>
          </a:p>
        </p:txBody>
      </p:sp>
    </p:spTree>
    <p:extLst>
      <p:ext uri="{BB962C8B-B14F-4D97-AF65-F5344CB8AC3E}">
        <p14:creationId xmlns:p14="http://schemas.microsoft.com/office/powerpoint/2010/main" val="349454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995" t="5826" r="3395" b="4915"/>
          <a:stretch/>
        </p:blipFill>
        <p:spPr>
          <a:xfrm>
            <a:off x="356769" y="285378"/>
            <a:ext cx="8605279" cy="6288219"/>
          </a:xfrm>
          <a:prstGeom prst="rect">
            <a:avLst/>
          </a:prstGeom>
        </p:spPr>
      </p:pic>
    </p:spTree>
    <p:extLst>
      <p:ext uri="{BB962C8B-B14F-4D97-AF65-F5344CB8AC3E}">
        <p14:creationId xmlns:p14="http://schemas.microsoft.com/office/powerpoint/2010/main" val="3469000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3-11 at 15.32.29.png"/>
          <p:cNvPicPr>
            <a:picLocks noChangeAspect="1"/>
          </p:cNvPicPr>
          <p:nvPr/>
        </p:nvPicPr>
        <p:blipFill rotWithShape="1">
          <a:blip r:embed="rId3">
            <a:extLst>
              <a:ext uri="{28A0092B-C50C-407E-A947-70E740481C1C}">
                <a14:useLocalDpi xmlns:a14="http://schemas.microsoft.com/office/drawing/2010/main" val="0"/>
              </a:ext>
            </a:extLst>
          </a:blip>
          <a:srcRect b="2000"/>
          <a:stretch/>
        </p:blipFill>
        <p:spPr>
          <a:xfrm>
            <a:off x="970319" y="230899"/>
            <a:ext cx="6583519" cy="5028452"/>
          </a:xfrm>
          <a:prstGeom prst="rect">
            <a:avLst/>
          </a:prstGeom>
        </p:spPr>
      </p:pic>
      <p:sp>
        <p:nvSpPr>
          <p:cNvPr id="4" name="TextBox 3"/>
          <p:cNvSpPr txBox="1"/>
          <p:nvPr/>
        </p:nvSpPr>
        <p:spPr>
          <a:xfrm>
            <a:off x="1244431" y="5644181"/>
            <a:ext cx="5956603" cy="369332"/>
          </a:xfrm>
          <a:prstGeom prst="rect">
            <a:avLst/>
          </a:prstGeom>
          <a:noFill/>
        </p:spPr>
        <p:txBody>
          <a:bodyPr wrap="none" rtlCol="0">
            <a:spAutoFit/>
          </a:bodyPr>
          <a:lstStyle/>
          <a:p>
            <a:r>
              <a:rPr lang="en-US" dirty="0"/>
              <a:t>NB: In reality optimizing for more variable than 2! (10</a:t>
            </a:r>
            <a:r>
              <a:rPr lang="en-US" baseline="30000" dirty="0"/>
              <a:t>2</a:t>
            </a:r>
            <a:r>
              <a:rPr lang="en-US" dirty="0"/>
              <a:t> </a:t>
            </a:r>
            <a:r>
              <a:rPr lang="en-US" dirty="0">
                <a:sym typeface="Wingdings"/>
              </a:rPr>
              <a:t></a:t>
            </a:r>
            <a:r>
              <a:rPr lang="en-US" dirty="0"/>
              <a:t> 10</a:t>
            </a:r>
            <a:r>
              <a:rPr lang="en-US" baseline="30000" dirty="0"/>
              <a:t>6</a:t>
            </a:r>
            <a:r>
              <a:rPr lang="en-US" dirty="0"/>
              <a:t>)</a:t>
            </a:r>
          </a:p>
        </p:txBody>
      </p:sp>
    </p:spTree>
    <p:extLst>
      <p:ext uri="{BB962C8B-B14F-4D97-AF65-F5344CB8AC3E}">
        <p14:creationId xmlns:p14="http://schemas.microsoft.com/office/powerpoint/2010/main" val="7354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1310" y="1001626"/>
            <a:ext cx="6047413" cy="4339650"/>
          </a:xfrm>
          <a:prstGeom prst="rect">
            <a:avLst/>
          </a:prstGeom>
        </p:spPr>
        <p:txBody>
          <a:bodyPr wrap="square">
            <a:spAutoFit/>
          </a:bodyPr>
          <a:lstStyle/>
          <a:p>
            <a:pPr algn="ctr"/>
            <a:r>
              <a:rPr lang="en-US" sz="2400" b="1" dirty="0"/>
              <a:t>What to </a:t>
            </a:r>
            <a:r>
              <a:rPr lang="en-US" sz="2400" b="1" dirty="0" err="1"/>
              <a:t>optimised</a:t>
            </a:r>
            <a:r>
              <a:rPr lang="en-US" sz="2400" b="1" dirty="0"/>
              <a:t> for? </a:t>
            </a:r>
          </a:p>
          <a:p>
            <a:pPr algn="ctr"/>
            <a:r>
              <a:rPr lang="en-US" sz="2400" b="1" dirty="0"/>
              <a:t>(a loss function) </a:t>
            </a:r>
          </a:p>
          <a:p>
            <a:pPr algn="ctr"/>
            <a:endParaRPr lang="en-US" sz="2400" b="1" dirty="0"/>
          </a:p>
          <a:p>
            <a:pPr algn="ctr"/>
            <a:r>
              <a:rPr lang="en-US" sz="2400" b="1" dirty="0"/>
              <a:t>How to </a:t>
            </a:r>
            <a:r>
              <a:rPr lang="en-US" sz="2400" b="1" dirty="0" err="1"/>
              <a:t>optimise</a:t>
            </a:r>
            <a:r>
              <a:rPr lang="en-US" sz="2400" b="1" dirty="0"/>
              <a:t>? </a:t>
            </a:r>
          </a:p>
          <a:p>
            <a:pPr algn="ctr"/>
            <a:r>
              <a:rPr lang="en-US" sz="2400" b="1" dirty="0"/>
              <a:t>(an </a:t>
            </a:r>
            <a:r>
              <a:rPr lang="en-US" sz="2400" b="1" dirty="0" err="1"/>
              <a:t>optimisation</a:t>
            </a:r>
            <a:r>
              <a:rPr lang="en-US" sz="2400" b="1" dirty="0"/>
              <a:t> algorithm)</a:t>
            </a:r>
          </a:p>
          <a:p>
            <a:pPr marL="342900" indent="-342900">
              <a:buFontTx/>
              <a:buAutoNum type="arabicParenR"/>
            </a:pPr>
            <a:endParaRPr lang="en-US" sz="2400" dirty="0"/>
          </a:p>
          <a:p>
            <a:pPr marL="342900" indent="-342900">
              <a:buFontTx/>
              <a:buAutoNum type="arabicParenR"/>
            </a:pPr>
            <a:r>
              <a:rPr lang="en-US" sz="2200" dirty="0"/>
              <a:t>Create model: </a:t>
            </a:r>
          </a:p>
          <a:p>
            <a:pPr marL="800100" lvl="1" indent="-342900">
              <a:buFont typeface="Arial"/>
              <a:buChar char="•"/>
            </a:pPr>
            <a:r>
              <a:rPr lang="en-US" sz="2200" dirty="0"/>
              <a:t>MVP</a:t>
            </a:r>
          </a:p>
          <a:p>
            <a:pPr marL="1257300" lvl="2" indent="-342900">
              <a:buFont typeface="Arial"/>
              <a:buChar char="•"/>
            </a:pPr>
            <a:r>
              <a:rPr lang="en-US" sz="2200" dirty="0"/>
              <a:t>What are the available inputs? </a:t>
            </a:r>
          </a:p>
          <a:p>
            <a:pPr marL="1257300" lvl="2" indent="-342900">
              <a:buFont typeface="Arial"/>
              <a:buChar char="•"/>
            </a:pPr>
            <a:r>
              <a:rPr lang="en-US" sz="2200" dirty="0"/>
              <a:t>What are the desired outcomes?</a:t>
            </a:r>
          </a:p>
          <a:p>
            <a:pPr marL="1257300" lvl="2" indent="-342900">
              <a:buFont typeface="Arial"/>
              <a:buChar char="•"/>
            </a:pPr>
            <a:r>
              <a:rPr lang="en-US" sz="2200" dirty="0"/>
              <a:t>Which assumptions are required? </a:t>
            </a:r>
          </a:p>
          <a:p>
            <a:pPr lvl="2"/>
            <a:endParaRPr lang="en-US" sz="2200" dirty="0"/>
          </a:p>
        </p:txBody>
      </p:sp>
      <p:sp>
        <p:nvSpPr>
          <p:cNvPr id="6" name="TextBox 5"/>
          <p:cNvSpPr txBox="1"/>
          <p:nvPr/>
        </p:nvSpPr>
        <p:spPr>
          <a:xfrm>
            <a:off x="7040358" y="1986559"/>
            <a:ext cx="1309588" cy="576293"/>
          </a:xfrm>
          <a:prstGeom prst="rect">
            <a:avLst/>
          </a:prstGeom>
          <a:noFill/>
          <a:ln>
            <a:solidFill>
              <a:schemeClr val="tx1"/>
            </a:solidFill>
          </a:ln>
        </p:spPr>
        <p:txBody>
          <a:bodyPr wrap="none" lIns="180000" tIns="72000" rIns="180000" bIns="72000" rtlCol="0">
            <a:spAutoFit/>
          </a:bodyPr>
          <a:lstStyle/>
          <a:p>
            <a:r>
              <a:rPr lang="en-US" sz="2800" dirty="0"/>
              <a:t>Model</a:t>
            </a:r>
          </a:p>
        </p:txBody>
      </p:sp>
      <p:sp>
        <p:nvSpPr>
          <p:cNvPr id="7" name="TextBox 6"/>
          <p:cNvSpPr txBox="1"/>
          <p:nvPr/>
        </p:nvSpPr>
        <p:spPr>
          <a:xfrm>
            <a:off x="6932368" y="786214"/>
            <a:ext cx="1525568" cy="422405"/>
          </a:xfrm>
          <a:prstGeom prst="rect">
            <a:avLst/>
          </a:prstGeom>
          <a:solidFill>
            <a:schemeClr val="accent6">
              <a:lumMod val="75000"/>
            </a:schemeClr>
          </a:solidFill>
          <a:ln>
            <a:solidFill>
              <a:schemeClr val="tx1"/>
            </a:solidFill>
          </a:ln>
        </p:spPr>
        <p:txBody>
          <a:bodyPr wrap="none" lIns="180000" tIns="72000" rIns="180000" bIns="72000" rtlCol="0">
            <a:spAutoFit/>
          </a:bodyPr>
          <a:lstStyle/>
          <a:p>
            <a:r>
              <a:rPr lang="en-US" dirty="0">
                <a:solidFill>
                  <a:schemeClr val="bg1"/>
                </a:solidFill>
              </a:rPr>
              <a:t>Sample data</a:t>
            </a:r>
          </a:p>
        </p:txBody>
      </p:sp>
      <p:cxnSp>
        <p:nvCxnSpPr>
          <p:cNvPr id="8" name="Straight Arrow Connector 7"/>
          <p:cNvCxnSpPr>
            <a:stCxn id="7" idx="2"/>
            <a:endCxn id="6" idx="0"/>
          </p:cNvCxnSpPr>
          <p:nvPr/>
        </p:nvCxnSpPr>
        <p:spPr>
          <a:xfrm>
            <a:off x="7695152" y="1208619"/>
            <a:ext cx="0" cy="77794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83189" y="411383"/>
            <a:ext cx="5314651" cy="400110"/>
          </a:xfrm>
          <a:prstGeom prst="rect">
            <a:avLst/>
          </a:prstGeom>
        </p:spPr>
        <p:txBody>
          <a:bodyPr wrap="none">
            <a:spAutoFit/>
          </a:bodyPr>
          <a:lstStyle/>
          <a:p>
            <a:r>
              <a:rPr lang="en-US" sz="2000" dirty="0">
                <a:latin typeface="News Gothic MT"/>
                <a:ea typeface="AppleGothic"/>
                <a:cs typeface="News Gothic MT"/>
              </a:rPr>
              <a:t>Step 1. </a:t>
            </a:r>
            <a:r>
              <a:rPr lang="en-US" sz="2000" dirty="0">
                <a:latin typeface="News Gothic MT"/>
                <a:cs typeface="News Gothic MT"/>
              </a:rPr>
              <a:t>Setup Model / Train / build model</a:t>
            </a:r>
            <a:endParaRPr lang="en-US" sz="2000" dirty="0"/>
          </a:p>
        </p:txBody>
      </p:sp>
    </p:spTree>
    <p:extLst>
      <p:ext uri="{BB962C8B-B14F-4D97-AF65-F5344CB8AC3E}">
        <p14:creationId xmlns:p14="http://schemas.microsoft.com/office/powerpoint/2010/main" val="811671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1310" y="1001626"/>
            <a:ext cx="6047413" cy="5355312"/>
          </a:xfrm>
          <a:prstGeom prst="rect">
            <a:avLst/>
          </a:prstGeom>
        </p:spPr>
        <p:txBody>
          <a:bodyPr wrap="square">
            <a:spAutoFit/>
          </a:bodyPr>
          <a:lstStyle/>
          <a:p>
            <a:pPr algn="ctr"/>
            <a:r>
              <a:rPr lang="en-US" sz="2400" b="1" dirty="0"/>
              <a:t>What to </a:t>
            </a:r>
            <a:r>
              <a:rPr lang="en-US" sz="2400" b="1" dirty="0" err="1"/>
              <a:t>optimised</a:t>
            </a:r>
            <a:r>
              <a:rPr lang="en-US" sz="2400" b="1" dirty="0"/>
              <a:t> for? </a:t>
            </a:r>
          </a:p>
          <a:p>
            <a:pPr algn="ctr"/>
            <a:r>
              <a:rPr lang="en-US" sz="2400" b="1" dirty="0"/>
              <a:t>(a loss function) </a:t>
            </a:r>
          </a:p>
          <a:p>
            <a:pPr algn="ctr"/>
            <a:endParaRPr lang="en-US" sz="2400" b="1" dirty="0"/>
          </a:p>
          <a:p>
            <a:pPr algn="ctr"/>
            <a:r>
              <a:rPr lang="en-US" sz="2400" b="1" dirty="0"/>
              <a:t>How to </a:t>
            </a:r>
            <a:r>
              <a:rPr lang="en-US" sz="2400" b="1" dirty="0" err="1"/>
              <a:t>optimise</a:t>
            </a:r>
            <a:r>
              <a:rPr lang="en-US" sz="2400" b="1" dirty="0"/>
              <a:t>? </a:t>
            </a:r>
          </a:p>
          <a:p>
            <a:pPr algn="ctr"/>
            <a:r>
              <a:rPr lang="en-US" sz="2400" b="1" dirty="0"/>
              <a:t>(an </a:t>
            </a:r>
            <a:r>
              <a:rPr lang="en-US" sz="2400" b="1" dirty="0" err="1"/>
              <a:t>optimisation</a:t>
            </a:r>
            <a:r>
              <a:rPr lang="en-US" sz="2400" b="1" dirty="0"/>
              <a:t> algorithm)</a:t>
            </a:r>
          </a:p>
          <a:p>
            <a:pPr marL="342900" indent="-342900">
              <a:buFontTx/>
              <a:buAutoNum type="arabicParenR"/>
            </a:pPr>
            <a:endParaRPr lang="en-US" sz="2400" dirty="0"/>
          </a:p>
          <a:p>
            <a:pPr marL="342900" indent="-342900">
              <a:buFontTx/>
              <a:buAutoNum type="arabicParenR"/>
            </a:pPr>
            <a:r>
              <a:rPr lang="en-US" sz="2200" dirty="0"/>
              <a:t>Create model: </a:t>
            </a:r>
          </a:p>
          <a:p>
            <a:pPr marL="800100" lvl="1" indent="-342900">
              <a:buFont typeface="Arial"/>
              <a:buChar char="•"/>
            </a:pPr>
            <a:r>
              <a:rPr lang="en-US" sz="2200" dirty="0"/>
              <a:t>MVP</a:t>
            </a:r>
          </a:p>
          <a:p>
            <a:pPr marL="1257300" lvl="2" indent="-342900">
              <a:buFont typeface="Arial"/>
              <a:buChar char="•"/>
            </a:pPr>
            <a:r>
              <a:rPr lang="en-US" sz="2200" dirty="0"/>
              <a:t>What are the available inputs? </a:t>
            </a:r>
          </a:p>
          <a:p>
            <a:pPr marL="1257300" lvl="2" indent="-342900">
              <a:buFont typeface="Arial"/>
              <a:buChar char="•"/>
            </a:pPr>
            <a:r>
              <a:rPr lang="en-US" sz="2200" dirty="0"/>
              <a:t>What are the desired outcomes?</a:t>
            </a:r>
          </a:p>
          <a:p>
            <a:pPr marL="1257300" lvl="2" indent="-342900">
              <a:buFont typeface="Arial"/>
              <a:buChar char="•"/>
            </a:pPr>
            <a:r>
              <a:rPr lang="en-US" sz="2200" dirty="0"/>
              <a:t>Which assumptions are required? </a:t>
            </a:r>
          </a:p>
          <a:p>
            <a:pPr lvl="2"/>
            <a:endParaRPr lang="en-US" sz="2200" dirty="0"/>
          </a:p>
          <a:p>
            <a:pPr marL="342900" indent="-342900">
              <a:buAutoNum type="arabicParenR"/>
            </a:pPr>
            <a:r>
              <a:rPr lang="en-US" sz="2200" dirty="0"/>
              <a:t>Clean data, structure and create features </a:t>
            </a:r>
          </a:p>
          <a:p>
            <a:pPr marL="800100" lvl="1" indent="-342900">
              <a:buFont typeface="Arial"/>
              <a:buChar char="•"/>
            </a:pPr>
            <a:r>
              <a:rPr lang="en-US" sz="2200" dirty="0"/>
              <a:t>Requires domain expertise</a:t>
            </a:r>
          </a:p>
          <a:p>
            <a:pPr marL="800100" lvl="1" indent="-342900">
              <a:buFont typeface="Arial"/>
              <a:buChar char="•"/>
            </a:pPr>
            <a:r>
              <a:rPr lang="en-US" sz="2200" dirty="0"/>
              <a:t>See </a:t>
            </a:r>
            <a:r>
              <a:rPr lang="en-US" sz="2200" dirty="0" err="1"/>
              <a:t>Mikayel’s</a:t>
            </a:r>
            <a:r>
              <a:rPr lang="en-US" sz="2200" dirty="0"/>
              <a:t> deck on data exploration</a:t>
            </a:r>
          </a:p>
        </p:txBody>
      </p:sp>
      <p:sp>
        <p:nvSpPr>
          <p:cNvPr id="6" name="TextBox 5"/>
          <p:cNvSpPr txBox="1"/>
          <p:nvPr/>
        </p:nvSpPr>
        <p:spPr>
          <a:xfrm>
            <a:off x="7040358" y="1986559"/>
            <a:ext cx="1309588" cy="576293"/>
          </a:xfrm>
          <a:prstGeom prst="rect">
            <a:avLst/>
          </a:prstGeom>
          <a:noFill/>
          <a:ln>
            <a:solidFill>
              <a:schemeClr val="tx1"/>
            </a:solidFill>
          </a:ln>
        </p:spPr>
        <p:txBody>
          <a:bodyPr wrap="none" lIns="180000" tIns="72000" rIns="180000" bIns="72000" rtlCol="0">
            <a:spAutoFit/>
          </a:bodyPr>
          <a:lstStyle/>
          <a:p>
            <a:r>
              <a:rPr lang="en-US" sz="2800" dirty="0"/>
              <a:t>Model</a:t>
            </a:r>
          </a:p>
        </p:txBody>
      </p:sp>
      <p:sp>
        <p:nvSpPr>
          <p:cNvPr id="7" name="TextBox 6"/>
          <p:cNvSpPr txBox="1"/>
          <p:nvPr/>
        </p:nvSpPr>
        <p:spPr>
          <a:xfrm>
            <a:off x="6932368" y="786214"/>
            <a:ext cx="1525568" cy="422405"/>
          </a:xfrm>
          <a:prstGeom prst="rect">
            <a:avLst/>
          </a:prstGeom>
          <a:solidFill>
            <a:schemeClr val="accent6">
              <a:lumMod val="75000"/>
            </a:schemeClr>
          </a:solidFill>
          <a:ln>
            <a:solidFill>
              <a:schemeClr val="tx1"/>
            </a:solidFill>
          </a:ln>
        </p:spPr>
        <p:txBody>
          <a:bodyPr wrap="none" lIns="180000" tIns="72000" rIns="180000" bIns="72000" rtlCol="0">
            <a:spAutoFit/>
          </a:bodyPr>
          <a:lstStyle/>
          <a:p>
            <a:r>
              <a:rPr lang="en-US" dirty="0">
                <a:solidFill>
                  <a:schemeClr val="bg1"/>
                </a:solidFill>
              </a:rPr>
              <a:t>Sample data</a:t>
            </a:r>
          </a:p>
        </p:txBody>
      </p:sp>
      <p:cxnSp>
        <p:nvCxnSpPr>
          <p:cNvPr id="8" name="Straight Arrow Connector 7"/>
          <p:cNvCxnSpPr>
            <a:stCxn id="7" idx="2"/>
            <a:endCxn id="6" idx="0"/>
          </p:cNvCxnSpPr>
          <p:nvPr/>
        </p:nvCxnSpPr>
        <p:spPr>
          <a:xfrm>
            <a:off x="7695152" y="1208619"/>
            <a:ext cx="0" cy="77794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83189" y="411383"/>
            <a:ext cx="5314651" cy="400110"/>
          </a:xfrm>
          <a:prstGeom prst="rect">
            <a:avLst/>
          </a:prstGeom>
        </p:spPr>
        <p:txBody>
          <a:bodyPr wrap="none">
            <a:spAutoFit/>
          </a:bodyPr>
          <a:lstStyle/>
          <a:p>
            <a:r>
              <a:rPr lang="en-US" sz="2000" dirty="0">
                <a:latin typeface="News Gothic MT"/>
                <a:ea typeface="AppleGothic"/>
                <a:cs typeface="News Gothic MT"/>
              </a:rPr>
              <a:t>Step 1. </a:t>
            </a:r>
            <a:r>
              <a:rPr lang="en-US" sz="2000" dirty="0">
                <a:latin typeface="News Gothic MT"/>
                <a:cs typeface="News Gothic MT"/>
              </a:rPr>
              <a:t>Setup Model / Train / build model</a:t>
            </a:r>
            <a:endParaRPr lang="en-US" sz="2000" dirty="0"/>
          </a:p>
        </p:txBody>
      </p:sp>
    </p:spTree>
    <p:extLst>
      <p:ext uri="{BB962C8B-B14F-4D97-AF65-F5344CB8AC3E}">
        <p14:creationId xmlns:p14="http://schemas.microsoft.com/office/powerpoint/2010/main" val="2856462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1310" y="1001626"/>
            <a:ext cx="6047413" cy="2308324"/>
          </a:xfrm>
          <a:prstGeom prst="rect">
            <a:avLst/>
          </a:prstGeom>
        </p:spPr>
        <p:txBody>
          <a:bodyPr wrap="square">
            <a:spAutoFit/>
          </a:bodyPr>
          <a:lstStyle/>
          <a:p>
            <a:pPr algn="ctr"/>
            <a:r>
              <a:rPr lang="en-US" sz="2400" b="1" dirty="0"/>
              <a:t>What to </a:t>
            </a:r>
            <a:r>
              <a:rPr lang="en-US" sz="2400" b="1" dirty="0" err="1"/>
              <a:t>optimised</a:t>
            </a:r>
            <a:r>
              <a:rPr lang="en-US" sz="2400" b="1" dirty="0"/>
              <a:t> for? </a:t>
            </a:r>
          </a:p>
          <a:p>
            <a:pPr algn="ctr"/>
            <a:r>
              <a:rPr lang="en-US" sz="2400" b="1" dirty="0"/>
              <a:t>(a loss function) </a:t>
            </a:r>
          </a:p>
          <a:p>
            <a:pPr algn="ctr"/>
            <a:endParaRPr lang="en-US" sz="2400" b="1" dirty="0"/>
          </a:p>
          <a:p>
            <a:pPr algn="ctr"/>
            <a:r>
              <a:rPr lang="en-US" sz="2400" b="1" dirty="0"/>
              <a:t>How to </a:t>
            </a:r>
            <a:r>
              <a:rPr lang="en-US" sz="2400" b="1" dirty="0" err="1"/>
              <a:t>optimise</a:t>
            </a:r>
            <a:r>
              <a:rPr lang="en-US" sz="2400" b="1" dirty="0"/>
              <a:t>? </a:t>
            </a:r>
          </a:p>
          <a:p>
            <a:pPr algn="ctr"/>
            <a:r>
              <a:rPr lang="en-US" sz="2400" b="1" dirty="0"/>
              <a:t>(an </a:t>
            </a:r>
            <a:r>
              <a:rPr lang="en-US" sz="2400" b="1" dirty="0" err="1"/>
              <a:t>optimisation</a:t>
            </a:r>
            <a:r>
              <a:rPr lang="en-US" sz="2400" b="1" dirty="0"/>
              <a:t> algorithm)</a:t>
            </a:r>
          </a:p>
          <a:p>
            <a:endParaRPr lang="en-US" sz="2400" dirty="0"/>
          </a:p>
        </p:txBody>
      </p:sp>
      <p:sp>
        <p:nvSpPr>
          <p:cNvPr id="6" name="TextBox 5"/>
          <p:cNvSpPr txBox="1"/>
          <p:nvPr/>
        </p:nvSpPr>
        <p:spPr>
          <a:xfrm>
            <a:off x="7040358" y="1986559"/>
            <a:ext cx="1309588" cy="576293"/>
          </a:xfrm>
          <a:prstGeom prst="rect">
            <a:avLst/>
          </a:prstGeom>
          <a:noFill/>
          <a:ln>
            <a:solidFill>
              <a:schemeClr val="tx1"/>
            </a:solidFill>
          </a:ln>
        </p:spPr>
        <p:txBody>
          <a:bodyPr wrap="none" lIns="180000" tIns="72000" rIns="180000" bIns="72000" rtlCol="0">
            <a:spAutoFit/>
          </a:bodyPr>
          <a:lstStyle/>
          <a:p>
            <a:r>
              <a:rPr lang="en-US" sz="2800" dirty="0"/>
              <a:t>Model</a:t>
            </a:r>
          </a:p>
        </p:txBody>
      </p:sp>
      <p:sp>
        <p:nvSpPr>
          <p:cNvPr id="7" name="TextBox 6"/>
          <p:cNvSpPr txBox="1"/>
          <p:nvPr/>
        </p:nvSpPr>
        <p:spPr>
          <a:xfrm>
            <a:off x="6932368" y="786214"/>
            <a:ext cx="1525568" cy="422405"/>
          </a:xfrm>
          <a:prstGeom prst="rect">
            <a:avLst/>
          </a:prstGeom>
          <a:solidFill>
            <a:schemeClr val="accent6">
              <a:lumMod val="75000"/>
            </a:schemeClr>
          </a:solidFill>
          <a:ln>
            <a:solidFill>
              <a:schemeClr val="tx1"/>
            </a:solidFill>
          </a:ln>
        </p:spPr>
        <p:txBody>
          <a:bodyPr wrap="none" lIns="180000" tIns="72000" rIns="180000" bIns="72000" rtlCol="0">
            <a:spAutoFit/>
          </a:bodyPr>
          <a:lstStyle/>
          <a:p>
            <a:r>
              <a:rPr lang="en-US" dirty="0">
                <a:solidFill>
                  <a:schemeClr val="bg1"/>
                </a:solidFill>
              </a:rPr>
              <a:t>Sample data</a:t>
            </a:r>
          </a:p>
        </p:txBody>
      </p:sp>
      <p:cxnSp>
        <p:nvCxnSpPr>
          <p:cNvPr id="8" name="Straight Arrow Connector 7"/>
          <p:cNvCxnSpPr>
            <a:stCxn id="7" idx="2"/>
            <a:endCxn id="6" idx="0"/>
          </p:cNvCxnSpPr>
          <p:nvPr/>
        </p:nvCxnSpPr>
        <p:spPr>
          <a:xfrm>
            <a:off x="7695152" y="1208619"/>
            <a:ext cx="0" cy="777940"/>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31310" y="3651295"/>
            <a:ext cx="8117396" cy="2308324"/>
          </a:xfrm>
          <a:prstGeom prst="rect">
            <a:avLst/>
          </a:prstGeom>
        </p:spPr>
        <p:txBody>
          <a:bodyPr wrap="square">
            <a:spAutoFit/>
          </a:bodyPr>
          <a:lstStyle/>
          <a:p>
            <a:r>
              <a:rPr lang="en-US" sz="2400" dirty="0"/>
              <a:t>3)</a:t>
            </a:r>
            <a:r>
              <a:rPr lang="en-US" sz="2200" dirty="0"/>
              <a:t> Use sample data to train model </a:t>
            </a:r>
          </a:p>
          <a:p>
            <a:pPr marL="800100" lvl="1" indent="-342900">
              <a:buFont typeface="Arial"/>
              <a:buChar char="•"/>
            </a:pPr>
            <a:r>
              <a:rPr lang="en-US" sz="2400" dirty="0"/>
              <a:t>Find the optimal of the latent variables </a:t>
            </a:r>
          </a:p>
          <a:p>
            <a:pPr marL="800100" lvl="1" indent="-342900">
              <a:buFont typeface="Arial"/>
              <a:buChar char="•"/>
            </a:pPr>
            <a:r>
              <a:rPr lang="en-US" sz="2400" dirty="0"/>
              <a:t>Run </a:t>
            </a:r>
            <a:r>
              <a:rPr lang="en-US" sz="2400" dirty="0" err="1"/>
              <a:t>optimisation</a:t>
            </a:r>
            <a:r>
              <a:rPr lang="en-US" sz="2400" dirty="0"/>
              <a:t> algorithm </a:t>
            </a:r>
          </a:p>
          <a:p>
            <a:pPr marL="1257300" lvl="2" indent="-342900">
              <a:buFont typeface="Arial"/>
              <a:buChar char="•"/>
            </a:pPr>
            <a:r>
              <a:rPr lang="en-US" sz="2400" dirty="0" err="1"/>
              <a:t>Optimisation</a:t>
            </a:r>
            <a:r>
              <a:rPr lang="en-US" sz="2400" dirty="0"/>
              <a:t> algorithms discussed more later talks </a:t>
            </a:r>
          </a:p>
          <a:p>
            <a:pPr marL="1257300" lvl="2" indent="-342900">
              <a:buFont typeface="Arial"/>
              <a:buChar char="•"/>
            </a:pPr>
            <a:r>
              <a:rPr lang="en-US" sz="2400" dirty="0"/>
              <a:t>Requires understanding of </a:t>
            </a:r>
            <a:r>
              <a:rPr lang="en-US" sz="2400" dirty="0" err="1"/>
              <a:t>optimisation</a:t>
            </a:r>
            <a:r>
              <a:rPr lang="en-US" sz="2400" dirty="0"/>
              <a:t> algorithm and parameters: Computation time </a:t>
            </a:r>
            <a:r>
              <a:rPr lang="en-US" sz="2400" dirty="0" err="1"/>
              <a:t>vs</a:t>
            </a:r>
            <a:r>
              <a:rPr lang="en-US" sz="2400" dirty="0"/>
              <a:t> accuracy </a:t>
            </a:r>
          </a:p>
        </p:txBody>
      </p:sp>
      <p:sp>
        <p:nvSpPr>
          <p:cNvPr id="10" name="Rectangle 9"/>
          <p:cNvSpPr/>
          <p:nvPr/>
        </p:nvSpPr>
        <p:spPr>
          <a:xfrm>
            <a:off x="283189" y="411383"/>
            <a:ext cx="5314651" cy="400110"/>
          </a:xfrm>
          <a:prstGeom prst="rect">
            <a:avLst/>
          </a:prstGeom>
        </p:spPr>
        <p:txBody>
          <a:bodyPr wrap="none">
            <a:spAutoFit/>
          </a:bodyPr>
          <a:lstStyle/>
          <a:p>
            <a:r>
              <a:rPr lang="en-US" sz="2000" dirty="0">
                <a:latin typeface="News Gothic MT"/>
                <a:ea typeface="AppleGothic"/>
                <a:cs typeface="News Gothic MT"/>
              </a:rPr>
              <a:t>Step 1. </a:t>
            </a:r>
            <a:r>
              <a:rPr lang="en-US" sz="2000" dirty="0">
                <a:latin typeface="News Gothic MT"/>
                <a:cs typeface="News Gothic MT"/>
              </a:rPr>
              <a:t>Setup Model / Train / build model</a:t>
            </a:r>
            <a:endParaRPr lang="en-US" sz="2000" dirty="0"/>
          </a:p>
        </p:txBody>
      </p:sp>
    </p:spTree>
    <p:extLst>
      <p:ext uri="{BB962C8B-B14F-4D97-AF65-F5344CB8AC3E}">
        <p14:creationId xmlns:p14="http://schemas.microsoft.com/office/powerpoint/2010/main" val="2568015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3189" y="411383"/>
            <a:ext cx="4862304" cy="400110"/>
          </a:xfrm>
          <a:prstGeom prst="rect">
            <a:avLst/>
          </a:prstGeom>
        </p:spPr>
        <p:txBody>
          <a:bodyPr wrap="none">
            <a:spAutoFit/>
          </a:bodyPr>
          <a:lstStyle/>
          <a:p>
            <a:r>
              <a:rPr lang="en-US" sz="2000" dirty="0">
                <a:latin typeface="News Gothic MT"/>
                <a:ea typeface="AppleGothic"/>
                <a:cs typeface="News Gothic MT"/>
              </a:rPr>
              <a:t>Step 2. </a:t>
            </a:r>
            <a:r>
              <a:rPr lang="en-US" sz="2000" dirty="0">
                <a:latin typeface="News Gothic MT"/>
                <a:cs typeface="News Gothic MT"/>
              </a:rPr>
              <a:t>Conduct inference / prediction</a:t>
            </a:r>
          </a:p>
        </p:txBody>
      </p:sp>
      <p:sp>
        <p:nvSpPr>
          <p:cNvPr id="2" name="Rectangle 1"/>
          <p:cNvSpPr/>
          <p:nvPr/>
        </p:nvSpPr>
        <p:spPr>
          <a:xfrm>
            <a:off x="977080" y="1718541"/>
            <a:ext cx="4873544" cy="2308324"/>
          </a:xfrm>
          <a:prstGeom prst="rect">
            <a:avLst/>
          </a:prstGeom>
        </p:spPr>
        <p:txBody>
          <a:bodyPr wrap="square">
            <a:spAutoFit/>
          </a:bodyPr>
          <a:lstStyle/>
          <a:p>
            <a:r>
              <a:rPr lang="en-US" sz="3600" dirty="0"/>
              <a:t>Run the model! </a:t>
            </a:r>
          </a:p>
          <a:p>
            <a:endParaRPr lang="en-US" sz="3600" dirty="0"/>
          </a:p>
          <a:p>
            <a:pPr marL="0" lvl="1"/>
            <a:r>
              <a:rPr lang="en-US" sz="2400" dirty="0"/>
              <a:t>To avoid over-fitting use data the model has not yet ‘seen’ (hold-out data set)</a:t>
            </a:r>
          </a:p>
        </p:txBody>
      </p:sp>
      <p:sp>
        <p:nvSpPr>
          <p:cNvPr id="7" name="TextBox 6"/>
          <p:cNvSpPr txBox="1"/>
          <p:nvPr/>
        </p:nvSpPr>
        <p:spPr>
          <a:xfrm>
            <a:off x="6393157" y="3374715"/>
            <a:ext cx="1056063" cy="598104"/>
          </a:xfrm>
          <a:prstGeom prst="rect">
            <a:avLst/>
          </a:prstGeom>
          <a:noFill/>
          <a:ln>
            <a:solidFill>
              <a:schemeClr val="tx1"/>
            </a:solidFill>
          </a:ln>
        </p:spPr>
        <p:txBody>
          <a:bodyPr wrap="none" lIns="180000" tIns="72000" rIns="180000" bIns="72000" rtlCol="0">
            <a:spAutoFit/>
          </a:bodyPr>
          <a:lstStyle/>
          <a:p>
            <a:r>
              <a:rPr lang="en-US" sz="2800" dirty="0"/>
              <a:t>Infer</a:t>
            </a:r>
          </a:p>
        </p:txBody>
      </p:sp>
      <p:sp>
        <p:nvSpPr>
          <p:cNvPr id="8" name="TextBox 7"/>
          <p:cNvSpPr txBox="1"/>
          <p:nvPr/>
        </p:nvSpPr>
        <p:spPr>
          <a:xfrm>
            <a:off x="6396839" y="2013488"/>
            <a:ext cx="1048699" cy="576293"/>
          </a:xfrm>
          <a:prstGeom prst="rect">
            <a:avLst/>
          </a:prstGeom>
          <a:solidFill>
            <a:schemeClr val="accent5">
              <a:lumMod val="50000"/>
            </a:schemeClr>
          </a:solidFill>
          <a:ln>
            <a:solidFill>
              <a:schemeClr val="tx1"/>
            </a:solidFill>
          </a:ln>
        </p:spPr>
        <p:txBody>
          <a:bodyPr wrap="none" lIns="180000" tIns="72000" rIns="180000" bIns="72000" rtlCol="0">
            <a:spAutoFit/>
          </a:bodyPr>
          <a:lstStyle/>
          <a:p>
            <a:r>
              <a:rPr lang="en-US" sz="2800" dirty="0">
                <a:solidFill>
                  <a:schemeClr val="bg1"/>
                </a:solidFill>
              </a:rPr>
              <a:t>Data</a:t>
            </a:r>
          </a:p>
        </p:txBody>
      </p:sp>
      <p:cxnSp>
        <p:nvCxnSpPr>
          <p:cNvPr id="9" name="Straight Arrow Connector 8"/>
          <p:cNvCxnSpPr>
            <a:stCxn id="8" idx="2"/>
            <a:endCxn id="7" idx="0"/>
          </p:cNvCxnSpPr>
          <p:nvPr/>
        </p:nvCxnSpPr>
        <p:spPr>
          <a:xfrm>
            <a:off x="6921189" y="2589781"/>
            <a:ext cx="0" cy="784934"/>
          </a:xfrm>
          <a:prstGeom prst="straightConnector1">
            <a:avLst/>
          </a:prstGeom>
          <a:ln w="381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368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
        <p:nvSpPr>
          <p:cNvPr id="5" name="Rounded Rectangle 4"/>
          <p:cNvSpPr/>
          <p:nvPr/>
        </p:nvSpPr>
        <p:spPr>
          <a:xfrm>
            <a:off x="534564" y="1927736"/>
            <a:ext cx="8003152" cy="3029302"/>
          </a:xfrm>
          <a:prstGeom prst="roundRect">
            <a:avLst>
              <a:gd name="adj" fmla="val 7722"/>
            </a:avLst>
          </a:prstGeom>
          <a:noFill/>
          <a:ln w="63500">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rgbClr val="000000"/>
                </a:solidFill>
              </a:rPr>
              <a:t>Note / Caveat: We are trying to make the model be the best version of itself, not comparing it to other models </a:t>
            </a:r>
          </a:p>
        </p:txBody>
      </p:sp>
    </p:spTree>
    <p:extLst>
      <p:ext uri="{BB962C8B-B14F-4D97-AF65-F5344CB8AC3E}">
        <p14:creationId xmlns:p14="http://schemas.microsoft.com/office/powerpoint/2010/main" val="370246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809749" y="210028"/>
            <a:ext cx="7122869" cy="6647972"/>
          </a:xfrm>
          <a:prstGeom prst="rect">
            <a:avLst/>
          </a:prstGeom>
        </p:spPr>
        <p:txBody>
          <a:bodyPr wrap="square">
            <a:spAutoFit/>
          </a:bodyPr>
          <a:lstStyle/>
          <a:p>
            <a:r>
              <a:rPr lang="en-US" sz="2200" dirty="0">
                <a:latin typeface="Arial"/>
                <a:cs typeface="Arial"/>
              </a:rPr>
              <a:t>“It is not the critic who counts; not the man who points out how the strong man stumbles, or where the doer of deeds could have done them better. </a:t>
            </a:r>
          </a:p>
          <a:p>
            <a:endParaRPr lang="en-US" sz="2200" dirty="0">
              <a:latin typeface="Arial"/>
              <a:cs typeface="Arial"/>
            </a:endParaRPr>
          </a:p>
          <a:p>
            <a:r>
              <a:rPr lang="en-US" sz="2200" dirty="0">
                <a:latin typeface="Arial"/>
                <a:cs typeface="Arial"/>
              </a:rPr>
              <a:t>The credit belongs to the man who is actually in the arena, whose face is marred by dust and sweat and blood; who strives valiantly; who errs, who comes short again and again, because there is no effort without error and shortcoming; but who does actually strive to do the deeds; who knows great enthusiasms, the great devotions; who spends himself in a worthy cause; who at the best knows in the end the triumph of high achievement, and who at the worst, if he fails, at least fails while daring greatly, so that his place shall never be with those cold and timid souls who neither know victory nor defeat.”</a:t>
            </a:r>
          </a:p>
          <a:p>
            <a:pPr algn="r"/>
            <a:endParaRPr lang="en-US" dirty="0">
              <a:latin typeface="Arial"/>
              <a:cs typeface="Arial"/>
            </a:endParaRPr>
          </a:p>
          <a:p>
            <a:pPr algn="r"/>
            <a:r>
              <a:rPr lang="en-US" sz="1400" dirty="0">
                <a:latin typeface="Arial"/>
                <a:cs typeface="Arial"/>
              </a:rPr>
              <a:t>-- Theodore Roosevelt </a:t>
            </a:r>
          </a:p>
          <a:p>
            <a:pPr algn="r"/>
            <a:r>
              <a:rPr lang="en-US" sz="1400" dirty="0">
                <a:latin typeface="Arial"/>
                <a:cs typeface="Arial"/>
              </a:rPr>
              <a:t>Excerpt from the speech "Citizenship In A Republic"</a:t>
            </a:r>
          </a:p>
          <a:p>
            <a:pPr algn="r"/>
            <a:r>
              <a:rPr lang="en-US" sz="1400" dirty="0">
                <a:latin typeface="Arial"/>
                <a:cs typeface="Arial"/>
              </a:rPr>
              <a:t>Sorbonne, Paris, France </a:t>
            </a:r>
          </a:p>
          <a:p>
            <a:pPr algn="r"/>
            <a:r>
              <a:rPr lang="en-US" sz="1400" dirty="0">
                <a:latin typeface="Arial"/>
                <a:cs typeface="Arial"/>
              </a:rPr>
              <a:t>23 April, 1910 </a:t>
            </a:r>
          </a:p>
        </p:txBody>
      </p:sp>
      <p:pic>
        <p:nvPicPr>
          <p:cNvPr id="3" name="Picture 2"/>
          <p:cNvPicPr>
            <a:picLocks noChangeAspect="1"/>
          </p:cNvPicPr>
          <p:nvPr/>
        </p:nvPicPr>
        <p:blipFill>
          <a:blip r:embed="rId2"/>
          <a:stretch>
            <a:fillRect/>
          </a:stretch>
        </p:blipFill>
        <p:spPr>
          <a:xfrm>
            <a:off x="239324" y="321153"/>
            <a:ext cx="1461924" cy="2063750"/>
          </a:xfrm>
          <a:prstGeom prst="rect">
            <a:avLst/>
          </a:prstGeom>
        </p:spPr>
      </p:pic>
    </p:spTree>
    <p:extLst>
      <p:ext uri="{BB962C8B-B14F-4D97-AF65-F5344CB8AC3E}">
        <p14:creationId xmlns:p14="http://schemas.microsoft.com/office/powerpoint/2010/main" val="2582274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5839" y="1287420"/>
            <a:ext cx="3377611" cy="4401205"/>
          </a:xfrm>
          <a:prstGeom prst="rect">
            <a:avLst/>
          </a:prstGeom>
        </p:spPr>
        <p:txBody>
          <a:bodyPr wrap="square">
            <a:spAutoFit/>
          </a:bodyPr>
          <a:lstStyle/>
          <a:p>
            <a:r>
              <a:rPr lang="en-US" sz="2800" b="1" dirty="0"/>
              <a:t>Verification: </a:t>
            </a:r>
            <a:r>
              <a:rPr lang="en-US" sz="2800" dirty="0"/>
              <a:t>A model matches its design</a:t>
            </a:r>
            <a:br>
              <a:rPr lang="en-US" sz="2800" dirty="0"/>
            </a:br>
            <a:endParaRPr lang="en-US" sz="2800" dirty="0"/>
          </a:p>
          <a:p>
            <a:r>
              <a:rPr lang="en-US" sz="2800" dirty="0"/>
              <a:t>“To check, confirm or prove the truth of something. To establish, prove, substantiate, attest, corroborate, support, confirm.”</a:t>
            </a:r>
          </a:p>
        </p:txBody>
      </p:sp>
      <p:sp>
        <p:nvSpPr>
          <p:cNvPr id="6" name="Rectangle 5"/>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
        <p:nvSpPr>
          <p:cNvPr id="2" name="Rounded Rectangle 1"/>
          <p:cNvSpPr/>
          <p:nvPr/>
        </p:nvSpPr>
        <p:spPr>
          <a:xfrm>
            <a:off x="390296" y="1170073"/>
            <a:ext cx="3960000" cy="5040000"/>
          </a:xfrm>
          <a:prstGeom prst="roundRect">
            <a:avLst>
              <a:gd name="adj" fmla="val 7722"/>
            </a:avLst>
          </a:prstGeom>
          <a:noFill/>
          <a:ln w="635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33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5839" y="1287420"/>
            <a:ext cx="3377611" cy="4401205"/>
          </a:xfrm>
          <a:prstGeom prst="rect">
            <a:avLst/>
          </a:prstGeom>
        </p:spPr>
        <p:txBody>
          <a:bodyPr wrap="square">
            <a:spAutoFit/>
          </a:bodyPr>
          <a:lstStyle/>
          <a:p>
            <a:r>
              <a:rPr lang="en-US" sz="2800" b="1" dirty="0"/>
              <a:t>Verification: </a:t>
            </a:r>
            <a:r>
              <a:rPr lang="en-US" sz="2800" dirty="0"/>
              <a:t>A model matches its design</a:t>
            </a:r>
            <a:br>
              <a:rPr lang="en-US" sz="2800" dirty="0"/>
            </a:br>
            <a:endParaRPr lang="en-US" sz="2800" dirty="0"/>
          </a:p>
          <a:p>
            <a:r>
              <a:rPr lang="en-US" sz="2800" dirty="0"/>
              <a:t>“To check, confirm or prove the truth of something. To establish, prove, substantiate, attest, corroborate, support, confirm.”</a:t>
            </a:r>
          </a:p>
        </p:txBody>
      </p:sp>
      <p:sp>
        <p:nvSpPr>
          <p:cNvPr id="5" name="Rectangle 4"/>
          <p:cNvSpPr/>
          <p:nvPr/>
        </p:nvSpPr>
        <p:spPr>
          <a:xfrm>
            <a:off x="4880883" y="1351127"/>
            <a:ext cx="3610934" cy="3108544"/>
          </a:xfrm>
          <a:prstGeom prst="rect">
            <a:avLst/>
          </a:prstGeom>
        </p:spPr>
        <p:txBody>
          <a:bodyPr wrap="square">
            <a:spAutoFit/>
          </a:bodyPr>
          <a:lstStyle/>
          <a:p>
            <a:r>
              <a:rPr lang="en-US" sz="2800" b="1" dirty="0"/>
              <a:t>Validation: </a:t>
            </a:r>
            <a:r>
              <a:rPr lang="en-US" sz="2800" dirty="0"/>
              <a:t>A model matches the data</a:t>
            </a:r>
            <a:br>
              <a:rPr lang="en-US" sz="2800" dirty="0"/>
            </a:br>
            <a:endParaRPr lang="en-US" sz="2800" dirty="0"/>
          </a:p>
          <a:p>
            <a:r>
              <a:rPr lang="en-US" sz="2800" dirty="0"/>
              <a:t>“To meet some criteria associated with the model and or the data /observations.” </a:t>
            </a:r>
          </a:p>
        </p:txBody>
      </p:sp>
      <p:sp>
        <p:nvSpPr>
          <p:cNvPr id="6" name="Rectangle 5"/>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
        <p:nvSpPr>
          <p:cNvPr id="2" name="Rounded Rectangle 1"/>
          <p:cNvSpPr/>
          <p:nvPr/>
        </p:nvSpPr>
        <p:spPr>
          <a:xfrm>
            <a:off x="390296" y="1170073"/>
            <a:ext cx="3960000" cy="5040000"/>
          </a:xfrm>
          <a:prstGeom prst="roundRect">
            <a:avLst>
              <a:gd name="adj" fmla="val 7722"/>
            </a:avLst>
          </a:prstGeom>
          <a:noFill/>
          <a:ln w="635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735655" y="1170073"/>
            <a:ext cx="3960000" cy="5040000"/>
          </a:xfrm>
          <a:prstGeom prst="roundRect">
            <a:avLst>
              <a:gd name="adj" fmla="val 7722"/>
            </a:avLst>
          </a:prstGeom>
          <a:noFill/>
          <a:ln w="635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512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ccuracy-vs-precisio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37" y="1755077"/>
            <a:ext cx="8620134" cy="2711094"/>
          </a:xfrm>
          <a:prstGeom prst="rect">
            <a:avLst/>
          </a:prstGeom>
        </p:spPr>
      </p:pic>
    </p:spTree>
    <p:extLst>
      <p:ext uri="{BB962C8B-B14F-4D97-AF65-F5344CB8AC3E}">
        <p14:creationId xmlns:p14="http://schemas.microsoft.com/office/powerpoint/2010/main" val="2309933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951" y="1117556"/>
            <a:ext cx="8385445" cy="3170099"/>
          </a:xfrm>
          <a:prstGeom prst="rect">
            <a:avLst/>
          </a:prstGeom>
          <a:noFill/>
        </p:spPr>
        <p:txBody>
          <a:bodyPr wrap="square" rtlCol="0">
            <a:spAutoFit/>
          </a:bodyPr>
          <a:lstStyle/>
          <a:p>
            <a:r>
              <a:rPr lang="en-US" sz="4000" dirty="0"/>
              <a:t>A model can be regarded </a:t>
            </a:r>
            <a:r>
              <a:rPr lang="en-US" sz="4000" b="1" dirty="0"/>
              <a:t>valid</a:t>
            </a:r>
            <a:r>
              <a:rPr lang="en-US" sz="4000" dirty="0"/>
              <a:t> if it is able to provide </a:t>
            </a:r>
            <a:r>
              <a:rPr lang="en-US" sz="4000" b="1" dirty="0"/>
              <a:t>information on the function of a real system </a:t>
            </a:r>
            <a:r>
              <a:rPr lang="en-US" sz="4000" dirty="0"/>
              <a:t>sufficiently </a:t>
            </a:r>
            <a:r>
              <a:rPr lang="en-US" sz="4000" b="1" dirty="0"/>
              <a:t>near</a:t>
            </a:r>
            <a:r>
              <a:rPr lang="en-US" sz="4000" dirty="0"/>
              <a:t> to those </a:t>
            </a:r>
            <a:r>
              <a:rPr lang="en-US" sz="4000" b="1" dirty="0"/>
              <a:t>obtained by experiment or observation</a:t>
            </a:r>
            <a:r>
              <a:rPr lang="en-US" sz="4000" dirty="0"/>
              <a:t>. </a:t>
            </a:r>
          </a:p>
        </p:txBody>
      </p:sp>
      <p:sp>
        <p:nvSpPr>
          <p:cNvPr id="14" name="Rectangle 13"/>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Tree>
    <p:extLst>
      <p:ext uri="{BB962C8B-B14F-4D97-AF65-F5344CB8AC3E}">
        <p14:creationId xmlns:p14="http://schemas.microsoft.com/office/powerpoint/2010/main" val="315203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951" y="1117556"/>
            <a:ext cx="8385445" cy="5386089"/>
          </a:xfrm>
          <a:prstGeom prst="rect">
            <a:avLst/>
          </a:prstGeom>
          <a:noFill/>
        </p:spPr>
        <p:txBody>
          <a:bodyPr wrap="square" rtlCol="0">
            <a:spAutoFit/>
          </a:bodyPr>
          <a:lstStyle/>
          <a:p>
            <a:r>
              <a:rPr lang="en-US" sz="4000" dirty="0"/>
              <a:t>A model can be regarded </a:t>
            </a:r>
            <a:r>
              <a:rPr lang="en-US" sz="4000" b="1" dirty="0"/>
              <a:t>valid</a:t>
            </a:r>
            <a:r>
              <a:rPr lang="en-US" sz="4000" dirty="0"/>
              <a:t> if it is able to provide </a:t>
            </a:r>
            <a:r>
              <a:rPr lang="en-US" sz="4000" b="1" dirty="0"/>
              <a:t>information on the function of a real system </a:t>
            </a:r>
            <a:r>
              <a:rPr lang="en-US" sz="4000" dirty="0"/>
              <a:t>sufficiently </a:t>
            </a:r>
            <a:r>
              <a:rPr lang="en-US" sz="4000" b="1" dirty="0"/>
              <a:t>near</a:t>
            </a:r>
            <a:r>
              <a:rPr lang="en-US" sz="4000" dirty="0"/>
              <a:t> to those </a:t>
            </a:r>
            <a:r>
              <a:rPr lang="en-US" sz="4000" b="1" dirty="0"/>
              <a:t>obtained by experiment or observation</a:t>
            </a:r>
            <a:r>
              <a:rPr lang="en-US" sz="4000" dirty="0"/>
              <a:t>. </a:t>
            </a:r>
          </a:p>
          <a:p>
            <a:endParaRPr lang="en-US" sz="2400" dirty="0"/>
          </a:p>
          <a:p>
            <a:r>
              <a:rPr lang="en-US" sz="2400" dirty="0"/>
              <a:t>Unfortunately the concept of validity is not universal! </a:t>
            </a:r>
          </a:p>
          <a:p>
            <a:endParaRPr lang="en-US" sz="2400" dirty="0"/>
          </a:p>
          <a:p>
            <a:pPr marL="285750" indent="-285750">
              <a:buFont typeface="Arial"/>
              <a:buChar char="•"/>
            </a:pPr>
            <a:r>
              <a:rPr lang="en-US" sz="2400" dirty="0"/>
              <a:t>How to decide if model ‘right’ / ‘good enough’?</a:t>
            </a:r>
          </a:p>
          <a:p>
            <a:pPr marL="742950" lvl="1" indent="-285750">
              <a:buFont typeface="Arial"/>
              <a:buChar char="•"/>
            </a:pPr>
            <a:r>
              <a:rPr lang="en-US" sz="2400" dirty="0"/>
              <a:t>How long is a piece of string.. </a:t>
            </a:r>
          </a:p>
          <a:p>
            <a:pPr marL="742950" lvl="1" indent="-285750">
              <a:buFont typeface="Arial"/>
              <a:buChar char="•"/>
            </a:pPr>
            <a:r>
              <a:rPr lang="en-US" sz="2400" dirty="0"/>
              <a:t>Validate ‘goodness-of-fit’ / look for the error</a:t>
            </a:r>
          </a:p>
        </p:txBody>
      </p:sp>
      <p:sp>
        <p:nvSpPr>
          <p:cNvPr id="14" name="Rectangle 13"/>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Tree>
    <p:extLst>
      <p:ext uri="{BB962C8B-B14F-4D97-AF65-F5344CB8AC3E}">
        <p14:creationId xmlns:p14="http://schemas.microsoft.com/office/powerpoint/2010/main" val="2899193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997736"/>
            <a:ext cx="5592678" cy="5262979"/>
          </a:xfrm>
          <a:prstGeom prst="rect">
            <a:avLst/>
          </a:prstGeom>
        </p:spPr>
        <p:txBody>
          <a:bodyPr wrap="square">
            <a:spAutoFit/>
          </a:bodyPr>
          <a:lstStyle/>
          <a:p>
            <a:r>
              <a:rPr lang="en-US" sz="2400" dirty="0">
                <a:latin typeface="Calibri"/>
                <a:cs typeface="Calibri"/>
              </a:rPr>
              <a:t>Pick a metric (or many!)</a:t>
            </a:r>
          </a:p>
          <a:p>
            <a:pPr marL="800100" lvl="1" indent="-342900">
              <a:buFont typeface="Arial"/>
              <a:buChar char="•"/>
            </a:pPr>
            <a:r>
              <a:rPr lang="en-US" sz="2400" dirty="0">
                <a:latin typeface="Calibri"/>
                <a:cs typeface="Calibri"/>
              </a:rPr>
              <a:t>Find out how much it is wrong </a:t>
            </a:r>
          </a:p>
          <a:p>
            <a:endParaRPr lang="en-US" sz="2400" dirty="0">
              <a:latin typeface="Calibri"/>
              <a:cs typeface="Calibri"/>
            </a:endParaRPr>
          </a:p>
          <a:p>
            <a:r>
              <a:rPr lang="en-US" sz="2400" dirty="0">
                <a:latin typeface="Calibri"/>
                <a:cs typeface="Calibri"/>
              </a:rPr>
              <a:t>Metrics depend on the type of model: </a:t>
            </a:r>
          </a:p>
          <a:p>
            <a:pPr marL="742950" lvl="1" indent="-285750">
              <a:buFont typeface="Arial"/>
              <a:buChar char="•"/>
            </a:pPr>
            <a:r>
              <a:rPr lang="en-US" sz="2400" dirty="0">
                <a:latin typeface="Calibri"/>
                <a:cs typeface="Calibri"/>
              </a:rPr>
              <a:t>Classification: misclassification rates (TP, FP, TN, FN) (precision, recall)</a:t>
            </a:r>
          </a:p>
          <a:p>
            <a:pPr marL="742950" lvl="1" indent="-285750">
              <a:buFont typeface="Arial"/>
              <a:buChar char="•"/>
            </a:pPr>
            <a:r>
              <a:rPr lang="en-US" sz="2400" dirty="0">
                <a:latin typeface="Calibri"/>
                <a:cs typeface="Calibri"/>
              </a:rPr>
              <a:t>Regression: Mean squared error (MSE)</a:t>
            </a:r>
          </a:p>
          <a:p>
            <a:pPr marL="742950" lvl="1" indent="-285750">
              <a:buFont typeface="Arial"/>
              <a:buChar char="•"/>
            </a:pPr>
            <a:r>
              <a:rPr lang="en-US" sz="2400" dirty="0">
                <a:latin typeface="Calibri"/>
                <a:cs typeface="Calibri"/>
              </a:rPr>
              <a:t>Posterior Predictive Checks:  Take the fitted model and using it to simulate replicated data, use these to compared to the observed dataset</a:t>
            </a:r>
          </a:p>
          <a:p>
            <a:pPr marL="742950" lvl="1" indent="-285750">
              <a:buFont typeface="Arial"/>
              <a:buChar char="•"/>
            </a:pPr>
            <a:endParaRPr lang="en-US" sz="2400" dirty="0">
              <a:latin typeface="Calibri"/>
              <a:cs typeface="Calibri"/>
            </a:endParaRPr>
          </a:p>
          <a:p>
            <a:endParaRPr lang="en-US" sz="2400" dirty="0">
              <a:latin typeface="Calibri"/>
              <a:cs typeface="Calibri"/>
            </a:endParaRPr>
          </a:p>
        </p:txBody>
      </p:sp>
      <p:pic>
        <p:nvPicPr>
          <p:cNvPr id="5" name="Picture 4"/>
          <p:cNvPicPr>
            <a:picLocks noChangeAspect="1"/>
          </p:cNvPicPr>
          <p:nvPr/>
        </p:nvPicPr>
        <p:blipFill>
          <a:blip r:embed="rId2"/>
          <a:stretch>
            <a:fillRect/>
          </a:stretch>
        </p:blipFill>
        <p:spPr>
          <a:xfrm>
            <a:off x="5931382" y="811493"/>
            <a:ext cx="3026419" cy="3066240"/>
          </a:xfrm>
          <a:prstGeom prst="rect">
            <a:avLst/>
          </a:prstGeom>
        </p:spPr>
      </p:pic>
      <p:sp>
        <p:nvSpPr>
          <p:cNvPr id="7" name="Rectangle 6"/>
          <p:cNvSpPr/>
          <p:nvPr/>
        </p:nvSpPr>
        <p:spPr>
          <a:xfrm>
            <a:off x="283189" y="411383"/>
            <a:ext cx="2231375" cy="400110"/>
          </a:xfrm>
          <a:prstGeom prst="rect">
            <a:avLst/>
          </a:prstGeom>
        </p:spPr>
        <p:txBody>
          <a:bodyPr wrap="none">
            <a:spAutoFit/>
          </a:bodyPr>
          <a:lstStyle/>
          <a:p>
            <a:r>
              <a:rPr lang="en-US" sz="2000" dirty="0">
                <a:latin typeface="News Gothic MT"/>
                <a:ea typeface="AppleGothic"/>
                <a:cs typeface="News Gothic MT"/>
              </a:rPr>
              <a:t>Step 3. </a:t>
            </a:r>
            <a:r>
              <a:rPr lang="en-US" sz="2000" dirty="0">
                <a:latin typeface="News Gothic MT"/>
                <a:cs typeface="News Gothic MT"/>
              </a:rPr>
              <a:t>Criticism</a:t>
            </a:r>
          </a:p>
        </p:txBody>
      </p:sp>
      <p:sp>
        <p:nvSpPr>
          <p:cNvPr id="6" name="Rectangle 5"/>
          <p:cNvSpPr/>
          <p:nvPr/>
        </p:nvSpPr>
        <p:spPr>
          <a:xfrm>
            <a:off x="540806" y="5899232"/>
            <a:ext cx="3840264" cy="523220"/>
          </a:xfrm>
          <a:prstGeom prst="rect">
            <a:avLst/>
          </a:prstGeom>
        </p:spPr>
        <p:txBody>
          <a:bodyPr wrap="none">
            <a:spAutoFit/>
          </a:bodyPr>
          <a:lstStyle/>
          <a:p>
            <a:r>
              <a:rPr lang="en-US" sz="2800" b="1" dirty="0">
                <a:solidFill>
                  <a:schemeClr val="accent6">
                    <a:lumMod val="50000"/>
                  </a:schemeClr>
                </a:solidFill>
              </a:rPr>
              <a:t>3. Understand limitation </a:t>
            </a:r>
          </a:p>
        </p:txBody>
      </p:sp>
    </p:spTree>
    <p:extLst>
      <p:ext uri="{BB962C8B-B14F-4D97-AF65-F5344CB8AC3E}">
        <p14:creationId xmlns:p14="http://schemas.microsoft.com/office/powerpoint/2010/main" val="2481141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3189" y="411383"/>
            <a:ext cx="2274982" cy="400110"/>
          </a:xfrm>
          <a:prstGeom prst="rect">
            <a:avLst/>
          </a:prstGeom>
        </p:spPr>
        <p:txBody>
          <a:bodyPr wrap="none">
            <a:spAutoFit/>
          </a:bodyPr>
          <a:lstStyle/>
          <a:p>
            <a:r>
              <a:rPr lang="en-US" sz="2000" dirty="0">
                <a:latin typeface="News Gothic MT"/>
                <a:ea typeface="AppleGothic"/>
                <a:cs typeface="News Gothic MT"/>
              </a:rPr>
              <a:t>Step 4. </a:t>
            </a:r>
            <a:r>
              <a:rPr lang="en-US" sz="2000" dirty="0">
                <a:latin typeface="News Gothic MT"/>
                <a:cs typeface="News Gothic MT"/>
              </a:rPr>
              <a:t>Feedback</a:t>
            </a:r>
          </a:p>
        </p:txBody>
      </p:sp>
      <p:sp>
        <p:nvSpPr>
          <p:cNvPr id="3" name="Rectangle 2"/>
          <p:cNvSpPr/>
          <p:nvPr/>
        </p:nvSpPr>
        <p:spPr>
          <a:xfrm>
            <a:off x="530695" y="1983182"/>
            <a:ext cx="6647506" cy="2739211"/>
          </a:xfrm>
          <a:prstGeom prst="rect">
            <a:avLst/>
          </a:prstGeom>
        </p:spPr>
        <p:txBody>
          <a:bodyPr wrap="square">
            <a:spAutoFit/>
          </a:bodyPr>
          <a:lstStyle/>
          <a:p>
            <a:pPr>
              <a:lnSpc>
                <a:spcPct val="120000"/>
              </a:lnSpc>
            </a:pPr>
            <a:r>
              <a:rPr lang="en-US" sz="2400" dirty="0"/>
              <a:t>Possible options: </a:t>
            </a:r>
          </a:p>
          <a:p>
            <a:pPr marL="742950" lvl="1" indent="-285750">
              <a:lnSpc>
                <a:spcPct val="120000"/>
              </a:lnSpc>
              <a:buFont typeface="Arial"/>
              <a:buChar char="•"/>
            </a:pPr>
            <a:r>
              <a:rPr lang="en-US" sz="2400" dirty="0"/>
              <a:t>Alter the training set </a:t>
            </a:r>
          </a:p>
          <a:p>
            <a:pPr marL="742950" lvl="1" indent="-285750">
              <a:lnSpc>
                <a:spcPct val="120000"/>
              </a:lnSpc>
              <a:buFont typeface="Arial"/>
              <a:buChar char="•"/>
            </a:pPr>
            <a:r>
              <a:rPr lang="en-US" sz="2400" dirty="0"/>
              <a:t>Enlarge the number of variables / features</a:t>
            </a:r>
          </a:p>
          <a:p>
            <a:pPr marL="742950" lvl="1" indent="-285750">
              <a:lnSpc>
                <a:spcPct val="120000"/>
              </a:lnSpc>
              <a:buFont typeface="Arial"/>
              <a:buChar char="•"/>
            </a:pPr>
            <a:r>
              <a:rPr lang="en-US" sz="2400" dirty="0"/>
              <a:t>Change the </a:t>
            </a:r>
            <a:r>
              <a:rPr lang="en-US" sz="2400" dirty="0" err="1"/>
              <a:t>optimisation</a:t>
            </a:r>
            <a:r>
              <a:rPr lang="en-US" sz="2400" dirty="0"/>
              <a:t> method </a:t>
            </a:r>
          </a:p>
          <a:p>
            <a:pPr marL="742950" lvl="1" indent="-285750">
              <a:lnSpc>
                <a:spcPct val="120000"/>
              </a:lnSpc>
              <a:buFont typeface="Arial"/>
              <a:buChar char="•"/>
            </a:pPr>
            <a:r>
              <a:rPr lang="en-US" sz="2400" dirty="0"/>
              <a:t>Change the loss function</a:t>
            </a:r>
          </a:p>
          <a:p>
            <a:pPr marL="742950" lvl="1" indent="-285750">
              <a:lnSpc>
                <a:spcPct val="120000"/>
              </a:lnSpc>
              <a:buFont typeface="Arial"/>
              <a:buChar char="•"/>
            </a:pPr>
            <a:r>
              <a:rPr lang="en-US" sz="2400" dirty="0"/>
              <a:t>Change the model structure </a:t>
            </a:r>
          </a:p>
        </p:txBody>
      </p:sp>
      <p:sp>
        <p:nvSpPr>
          <p:cNvPr id="6" name="Rectangle 5"/>
          <p:cNvSpPr/>
          <p:nvPr/>
        </p:nvSpPr>
        <p:spPr>
          <a:xfrm>
            <a:off x="530695" y="1225929"/>
            <a:ext cx="7846251" cy="584776"/>
          </a:xfrm>
          <a:prstGeom prst="rect">
            <a:avLst/>
          </a:prstGeom>
        </p:spPr>
        <p:txBody>
          <a:bodyPr wrap="square">
            <a:spAutoFit/>
          </a:bodyPr>
          <a:lstStyle/>
          <a:p>
            <a:r>
              <a:rPr lang="en-US" sz="3200" dirty="0"/>
              <a:t>Use metrics / criticism to improve the model: </a:t>
            </a:r>
          </a:p>
        </p:txBody>
      </p:sp>
    </p:spTree>
    <p:extLst>
      <p:ext uri="{BB962C8B-B14F-4D97-AF65-F5344CB8AC3E}">
        <p14:creationId xmlns:p14="http://schemas.microsoft.com/office/powerpoint/2010/main" val="2299050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3189" y="411383"/>
            <a:ext cx="2274982" cy="400110"/>
          </a:xfrm>
          <a:prstGeom prst="rect">
            <a:avLst/>
          </a:prstGeom>
        </p:spPr>
        <p:txBody>
          <a:bodyPr wrap="none">
            <a:spAutoFit/>
          </a:bodyPr>
          <a:lstStyle/>
          <a:p>
            <a:r>
              <a:rPr lang="en-US" sz="2000" dirty="0">
                <a:latin typeface="News Gothic MT"/>
                <a:ea typeface="AppleGothic"/>
                <a:cs typeface="News Gothic MT"/>
              </a:rPr>
              <a:t>Step 4. </a:t>
            </a:r>
            <a:r>
              <a:rPr lang="en-US" sz="2000" dirty="0">
                <a:latin typeface="News Gothic MT"/>
                <a:cs typeface="News Gothic MT"/>
              </a:rPr>
              <a:t>Feedback</a:t>
            </a:r>
          </a:p>
        </p:txBody>
      </p:sp>
      <p:sp>
        <p:nvSpPr>
          <p:cNvPr id="3" name="Rectangle 2"/>
          <p:cNvSpPr/>
          <p:nvPr/>
        </p:nvSpPr>
        <p:spPr>
          <a:xfrm>
            <a:off x="530695" y="1983182"/>
            <a:ext cx="6647506" cy="2739211"/>
          </a:xfrm>
          <a:prstGeom prst="rect">
            <a:avLst/>
          </a:prstGeom>
        </p:spPr>
        <p:txBody>
          <a:bodyPr wrap="square">
            <a:spAutoFit/>
          </a:bodyPr>
          <a:lstStyle/>
          <a:p>
            <a:pPr>
              <a:lnSpc>
                <a:spcPct val="120000"/>
              </a:lnSpc>
            </a:pPr>
            <a:r>
              <a:rPr lang="en-US" sz="2400" dirty="0"/>
              <a:t>Possible options: </a:t>
            </a:r>
          </a:p>
          <a:p>
            <a:pPr marL="742950" lvl="1" indent="-285750">
              <a:lnSpc>
                <a:spcPct val="120000"/>
              </a:lnSpc>
              <a:buFont typeface="Arial"/>
              <a:buChar char="•"/>
            </a:pPr>
            <a:r>
              <a:rPr lang="en-US" sz="2400" dirty="0"/>
              <a:t>Alter the training set </a:t>
            </a:r>
          </a:p>
          <a:p>
            <a:pPr marL="742950" lvl="1" indent="-285750">
              <a:lnSpc>
                <a:spcPct val="120000"/>
              </a:lnSpc>
              <a:buFont typeface="Arial"/>
              <a:buChar char="•"/>
            </a:pPr>
            <a:r>
              <a:rPr lang="en-US" sz="2400" dirty="0"/>
              <a:t>Enlarge the number of variables / features</a:t>
            </a:r>
          </a:p>
          <a:p>
            <a:pPr marL="742950" lvl="1" indent="-285750">
              <a:lnSpc>
                <a:spcPct val="120000"/>
              </a:lnSpc>
              <a:buFont typeface="Arial"/>
              <a:buChar char="•"/>
            </a:pPr>
            <a:r>
              <a:rPr lang="en-US" sz="2400" dirty="0"/>
              <a:t>Change the </a:t>
            </a:r>
            <a:r>
              <a:rPr lang="en-US" sz="2400" dirty="0" err="1"/>
              <a:t>optimisation</a:t>
            </a:r>
            <a:r>
              <a:rPr lang="en-US" sz="2400" dirty="0"/>
              <a:t> method </a:t>
            </a:r>
          </a:p>
          <a:p>
            <a:pPr marL="742950" lvl="1" indent="-285750">
              <a:lnSpc>
                <a:spcPct val="120000"/>
              </a:lnSpc>
              <a:buFont typeface="Arial"/>
              <a:buChar char="•"/>
            </a:pPr>
            <a:r>
              <a:rPr lang="en-US" sz="2400" dirty="0"/>
              <a:t>Change the loss function</a:t>
            </a:r>
          </a:p>
          <a:p>
            <a:pPr marL="742950" lvl="1" indent="-285750">
              <a:lnSpc>
                <a:spcPct val="120000"/>
              </a:lnSpc>
              <a:buFont typeface="Arial"/>
              <a:buChar char="•"/>
            </a:pPr>
            <a:r>
              <a:rPr lang="en-US" sz="2400" dirty="0"/>
              <a:t>Change the model structure </a:t>
            </a:r>
          </a:p>
        </p:txBody>
      </p:sp>
      <p:sp>
        <p:nvSpPr>
          <p:cNvPr id="6" name="Rectangle 5"/>
          <p:cNvSpPr/>
          <p:nvPr/>
        </p:nvSpPr>
        <p:spPr>
          <a:xfrm>
            <a:off x="530695" y="1225929"/>
            <a:ext cx="7846251" cy="584776"/>
          </a:xfrm>
          <a:prstGeom prst="rect">
            <a:avLst/>
          </a:prstGeom>
        </p:spPr>
        <p:txBody>
          <a:bodyPr wrap="square">
            <a:spAutoFit/>
          </a:bodyPr>
          <a:lstStyle/>
          <a:p>
            <a:r>
              <a:rPr lang="en-US" sz="3200" dirty="0"/>
              <a:t>Use metrics / criticism to improve the model: </a:t>
            </a:r>
          </a:p>
        </p:txBody>
      </p:sp>
      <p:sp>
        <p:nvSpPr>
          <p:cNvPr id="4" name="Rectangle 3"/>
          <p:cNvSpPr/>
          <p:nvPr/>
        </p:nvSpPr>
        <p:spPr>
          <a:xfrm>
            <a:off x="644066" y="5074947"/>
            <a:ext cx="7732879" cy="1362457"/>
          </a:xfrm>
          <a:prstGeom prst="rect">
            <a:avLst/>
          </a:prstGeom>
          <a:ln w="31750">
            <a:solidFill>
              <a:schemeClr val="tx2"/>
            </a:solidFill>
          </a:ln>
        </p:spPr>
        <p:txBody>
          <a:bodyPr wrap="square" lIns="180000" tIns="108000" rIns="180000" bIns="108000">
            <a:spAutoFit/>
          </a:bodyPr>
          <a:lstStyle/>
          <a:p>
            <a:pPr algn="ctr"/>
            <a:r>
              <a:rPr lang="en-US" sz="3600" dirty="0"/>
              <a:t>Inherent trade off between </a:t>
            </a:r>
          </a:p>
          <a:p>
            <a:pPr algn="ctr"/>
            <a:r>
              <a:rPr lang="en-US" sz="3600" dirty="0"/>
              <a:t>complexity and accuracy / precision </a:t>
            </a:r>
          </a:p>
        </p:txBody>
      </p:sp>
    </p:spTree>
    <p:extLst>
      <p:ext uri="{BB962C8B-B14F-4D97-AF65-F5344CB8AC3E}">
        <p14:creationId xmlns:p14="http://schemas.microsoft.com/office/powerpoint/2010/main" val="798209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074206" cy="400110"/>
          </a:xfrm>
          <a:prstGeom prst="rect">
            <a:avLst/>
          </a:prstGeom>
        </p:spPr>
        <p:txBody>
          <a:bodyPr wrap="none">
            <a:spAutoFit/>
          </a:bodyPr>
          <a:lstStyle/>
          <a:p>
            <a:r>
              <a:rPr lang="en-US" sz="2000" dirty="0">
                <a:latin typeface="News Gothic MT"/>
                <a:ea typeface="AppleGothic"/>
                <a:cs typeface="News Gothic MT"/>
              </a:rPr>
              <a:t>Modeling: What</a:t>
            </a:r>
            <a:endParaRPr lang="en-US" sz="2000" dirty="0"/>
          </a:p>
        </p:txBody>
      </p:sp>
      <p:sp>
        <p:nvSpPr>
          <p:cNvPr id="5" name="Rectangle 4"/>
          <p:cNvSpPr/>
          <p:nvPr/>
        </p:nvSpPr>
        <p:spPr>
          <a:xfrm>
            <a:off x="683892" y="1490070"/>
            <a:ext cx="7705995" cy="3539430"/>
          </a:xfrm>
          <a:prstGeom prst="rect">
            <a:avLst/>
          </a:prstGeom>
        </p:spPr>
        <p:txBody>
          <a:bodyPr wrap="square">
            <a:spAutoFit/>
          </a:bodyPr>
          <a:lstStyle/>
          <a:p>
            <a:r>
              <a:rPr lang="en-US" sz="3200" b="1" dirty="0"/>
              <a:t>model (noun) </a:t>
            </a:r>
          </a:p>
          <a:p>
            <a:endParaRPr lang="en-US" sz="3200" dirty="0"/>
          </a:p>
          <a:p>
            <a:r>
              <a:rPr lang="en-US" sz="3200" dirty="0"/>
              <a:t>“A simplified description, especially a mathematical one, of a system or process, to assist calculations and predictions.”</a:t>
            </a:r>
          </a:p>
          <a:p>
            <a:endParaRPr lang="en-US" sz="3200" dirty="0"/>
          </a:p>
          <a:p>
            <a:pPr algn="r"/>
            <a:r>
              <a:rPr lang="en-US" sz="3200" dirty="0"/>
              <a:t>-- Oxford English Dictionary</a:t>
            </a:r>
          </a:p>
        </p:txBody>
      </p:sp>
      <p:sp>
        <p:nvSpPr>
          <p:cNvPr id="2" name="Rounded Rectangle 1"/>
          <p:cNvSpPr/>
          <p:nvPr/>
        </p:nvSpPr>
        <p:spPr>
          <a:xfrm>
            <a:off x="4642555" y="2991556"/>
            <a:ext cx="3146777" cy="564445"/>
          </a:xfrm>
          <a:prstGeom prst="roundRect">
            <a:avLst/>
          </a:prstGeom>
          <a:noFill/>
          <a:ln w="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 name="Rectangle 2"/>
          <p:cNvSpPr/>
          <p:nvPr/>
        </p:nvSpPr>
        <p:spPr>
          <a:xfrm>
            <a:off x="540806" y="5073304"/>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
        <p:nvSpPr>
          <p:cNvPr id="6" name="Rounded Rectangle 5"/>
          <p:cNvSpPr/>
          <p:nvPr/>
        </p:nvSpPr>
        <p:spPr>
          <a:xfrm>
            <a:off x="683892" y="3518645"/>
            <a:ext cx="5741033" cy="564445"/>
          </a:xfrm>
          <a:prstGeom prst="round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7" name="Rectangle 6"/>
          <p:cNvSpPr/>
          <p:nvPr/>
        </p:nvSpPr>
        <p:spPr>
          <a:xfrm>
            <a:off x="540806" y="5619172"/>
            <a:ext cx="4619248" cy="523220"/>
          </a:xfrm>
          <a:prstGeom prst="rect">
            <a:avLst/>
          </a:prstGeom>
        </p:spPr>
        <p:txBody>
          <a:bodyPr wrap="none">
            <a:spAutoFit/>
          </a:bodyPr>
          <a:lstStyle/>
          <a:p>
            <a:r>
              <a:rPr lang="en-US" sz="2800" b="1" dirty="0">
                <a:solidFill>
                  <a:srgbClr val="008000"/>
                </a:solidFill>
              </a:rPr>
              <a:t>2. Predict future observations</a:t>
            </a:r>
          </a:p>
        </p:txBody>
      </p:sp>
      <p:sp>
        <p:nvSpPr>
          <p:cNvPr id="8" name="Rectangle 7"/>
          <p:cNvSpPr/>
          <p:nvPr/>
        </p:nvSpPr>
        <p:spPr>
          <a:xfrm>
            <a:off x="540806" y="6160842"/>
            <a:ext cx="3840264" cy="523220"/>
          </a:xfrm>
          <a:prstGeom prst="rect">
            <a:avLst/>
          </a:prstGeom>
        </p:spPr>
        <p:txBody>
          <a:bodyPr wrap="none">
            <a:spAutoFit/>
          </a:bodyPr>
          <a:lstStyle/>
          <a:p>
            <a:r>
              <a:rPr lang="en-US" sz="2800" b="1" dirty="0">
                <a:solidFill>
                  <a:schemeClr val="accent6">
                    <a:lumMod val="50000"/>
                  </a:schemeClr>
                </a:solidFill>
              </a:rPr>
              <a:t>3. Understand limitation </a:t>
            </a:r>
          </a:p>
        </p:txBody>
      </p:sp>
      <p:sp>
        <p:nvSpPr>
          <p:cNvPr id="9" name="Rounded Rectangle 8"/>
          <p:cNvSpPr/>
          <p:nvPr/>
        </p:nvSpPr>
        <p:spPr>
          <a:xfrm>
            <a:off x="1234225" y="2508998"/>
            <a:ext cx="3659558" cy="564445"/>
          </a:xfrm>
          <a:prstGeom prst="roundRect">
            <a:avLst/>
          </a:prstGeom>
          <a:noFill/>
          <a:ln w="635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68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1370512" cy="400110"/>
          </a:xfrm>
          <a:prstGeom prst="rect">
            <a:avLst/>
          </a:prstGeom>
        </p:spPr>
        <p:txBody>
          <a:bodyPr wrap="none">
            <a:spAutoFit/>
          </a:bodyPr>
          <a:lstStyle/>
          <a:p>
            <a:r>
              <a:rPr lang="en-US" sz="2000" dirty="0">
                <a:latin typeface="News Gothic MT"/>
                <a:ea typeface="AppleGothic"/>
                <a:cs typeface="News Gothic MT"/>
              </a:rPr>
              <a:t>Summary</a:t>
            </a:r>
            <a:endParaRPr lang="en-US" sz="2000" dirty="0">
              <a:latin typeface="News Gothic MT"/>
              <a:cs typeface="News Gothic MT"/>
            </a:endParaRPr>
          </a:p>
        </p:txBody>
      </p:sp>
      <p:sp>
        <p:nvSpPr>
          <p:cNvPr id="5" name="Rectangle 4"/>
          <p:cNvSpPr/>
          <p:nvPr/>
        </p:nvSpPr>
        <p:spPr>
          <a:xfrm>
            <a:off x="530695" y="1004014"/>
            <a:ext cx="6647506" cy="4955203"/>
          </a:xfrm>
          <a:prstGeom prst="rect">
            <a:avLst/>
          </a:prstGeom>
        </p:spPr>
        <p:txBody>
          <a:bodyPr wrap="square">
            <a:spAutoFit/>
          </a:bodyPr>
          <a:lstStyle/>
          <a:p>
            <a:pPr marL="342900" indent="-342900">
              <a:lnSpc>
                <a:spcPct val="120000"/>
              </a:lnSpc>
              <a:buFont typeface="Arial"/>
              <a:buChar char="•"/>
            </a:pPr>
            <a:r>
              <a:rPr lang="en-US" sz="2400" b="1" dirty="0"/>
              <a:t>What </a:t>
            </a:r>
            <a:r>
              <a:rPr lang="en-US" sz="2400" dirty="0"/>
              <a:t>is modeling: </a:t>
            </a:r>
            <a:endParaRPr lang="en-US" sz="2400" b="1" dirty="0"/>
          </a:p>
          <a:p>
            <a:pPr marL="800100" lvl="1" indent="-342900">
              <a:lnSpc>
                <a:spcPct val="120000"/>
              </a:lnSpc>
              <a:buFont typeface="Arial"/>
              <a:buChar char="•"/>
            </a:pPr>
            <a:r>
              <a:rPr lang="en-US" sz="2400" dirty="0"/>
              <a:t>Defined modeling </a:t>
            </a:r>
          </a:p>
          <a:p>
            <a:pPr marL="800100" lvl="1" indent="-342900">
              <a:lnSpc>
                <a:spcPct val="120000"/>
              </a:lnSpc>
              <a:buFont typeface="Arial"/>
              <a:buChar char="•"/>
            </a:pPr>
            <a:r>
              <a:rPr lang="en-US" sz="2400" dirty="0"/>
              <a:t>Examples </a:t>
            </a:r>
          </a:p>
          <a:p>
            <a:pPr>
              <a:lnSpc>
                <a:spcPct val="120000"/>
              </a:lnSpc>
            </a:pPr>
            <a:r>
              <a:rPr lang="en-US" sz="2400" dirty="0"/>
              <a:t> </a:t>
            </a:r>
          </a:p>
          <a:p>
            <a:pPr marL="342900" indent="-342900">
              <a:lnSpc>
                <a:spcPct val="120000"/>
              </a:lnSpc>
              <a:buFont typeface="Arial"/>
              <a:buChar char="•"/>
            </a:pPr>
            <a:r>
              <a:rPr lang="en-US" sz="2400" b="1" dirty="0"/>
              <a:t>Why </a:t>
            </a:r>
            <a:r>
              <a:rPr lang="en-US" sz="2400" dirty="0"/>
              <a:t>model: </a:t>
            </a:r>
            <a:endParaRPr lang="en-US" sz="2400" b="1" dirty="0"/>
          </a:p>
          <a:p>
            <a:pPr marL="800100" lvl="1" indent="-342900">
              <a:lnSpc>
                <a:spcPct val="120000"/>
              </a:lnSpc>
              <a:buFont typeface="Arial"/>
              <a:buChar char="•"/>
            </a:pPr>
            <a:r>
              <a:rPr lang="en-US" sz="2400" dirty="0"/>
              <a:t>Understand observations </a:t>
            </a:r>
          </a:p>
          <a:p>
            <a:pPr marL="800100" lvl="1" indent="-342900">
              <a:lnSpc>
                <a:spcPct val="120000"/>
              </a:lnSpc>
              <a:buFont typeface="Arial"/>
              <a:buChar char="•"/>
            </a:pPr>
            <a:r>
              <a:rPr lang="en-US" sz="2400" dirty="0"/>
              <a:t>Predict future observations</a:t>
            </a:r>
          </a:p>
          <a:p>
            <a:pPr marL="342900" indent="-342900">
              <a:lnSpc>
                <a:spcPct val="120000"/>
              </a:lnSpc>
              <a:buFont typeface="Arial"/>
              <a:buChar char="•"/>
            </a:pPr>
            <a:endParaRPr lang="en-US" sz="2400" b="1" dirty="0"/>
          </a:p>
          <a:p>
            <a:pPr marL="342900" indent="-342900">
              <a:lnSpc>
                <a:spcPct val="120000"/>
              </a:lnSpc>
              <a:buFont typeface="Arial"/>
              <a:buChar char="•"/>
            </a:pPr>
            <a:r>
              <a:rPr lang="en-US" sz="2400" b="1" dirty="0"/>
              <a:t>How </a:t>
            </a:r>
            <a:r>
              <a:rPr lang="en-US" sz="2400" dirty="0"/>
              <a:t>to model:</a:t>
            </a:r>
            <a:endParaRPr lang="en-US" sz="2400" b="1" dirty="0"/>
          </a:p>
          <a:p>
            <a:pPr marL="800100" lvl="1" indent="-342900">
              <a:lnSpc>
                <a:spcPct val="120000"/>
              </a:lnSpc>
              <a:buFont typeface="Arial"/>
              <a:buChar char="•"/>
            </a:pPr>
            <a:r>
              <a:rPr lang="en-US" sz="2400" dirty="0"/>
              <a:t>Follow Box’s loop </a:t>
            </a:r>
          </a:p>
          <a:p>
            <a:pPr marL="1257300" lvl="2" indent="-342900">
              <a:lnSpc>
                <a:spcPct val="120000"/>
              </a:lnSpc>
              <a:buFont typeface="Arial"/>
              <a:buChar char="•"/>
            </a:pPr>
            <a:r>
              <a:rPr lang="en-US" sz="2400" dirty="0"/>
              <a:t>Model, Infer, </a:t>
            </a:r>
            <a:r>
              <a:rPr lang="en-US" sz="2400" dirty="0" err="1"/>
              <a:t>Criticise</a:t>
            </a:r>
            <a:r>
              <a:rPr lang="en-US" sz="2400" dirty="0"/>
              <a:t>, Feedback </a:t>
            </a:r>
          </a:p>
        </p:txBody>
      </p:sp>
    </p:spTree>
    <p:extLst>
      <p:ext uri="{BB962C8B-B14F-4D97-AF65-F5344CB8AC3E}">
        <p14:creationId xmlns:p14="http://schemas.microsoft.com/office/powerpoint/2010/main" val="50153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8769" y="1960869"/>
            <a:ext cx="5644669" cy="2152897"/>
          </a:xfrm>
          <a:prstGeom prst="rect">
            <a:avLst/>
          </a:prstGeom>
          <a:noFill/>
        </p:spPr>
        <p:txBody>
          <a:bodyPr wrap="none" rtlCol="0" anchor="ctr">
            <a:spAutoFit/>
          </a:bodyPr>
          <a:lstStyle/>
          <a:p>
            <a:pPr>
              <a:lnSpc>
                <a:spcPct val="110000"/>
              </a:lnSpc>
            </a:pPr>
            <a:r>
              <a:rPr lang="en-US" sz="3400" dirty="0">
                <a:latin typeface="News Gothic MT"/>
                <a:ea typeface="AppleGothic"/>
                <a:cs typeface="News Gothic MT"/>
              </a:rPr>
              <a:t>Modeling: What, Why, How</a:t>
            </a:r>
          </a:p>
          <a:p>
            <a:pPr>
              <a:lnSpc>
                <a:spcPct val="110000"/>
              </a:lnSpc>
            </a:pPr>
            <a:endParaRPr lang="en-US" sz="3400" dirty="0">
              <a:latin typeface="News Gothic MT"/>
              <a:ea typeface="AppleGothic"/>
              <a:cs typeface="News Gothic MT"/>
            </a:endParaRPr>
          </a:p>
          <a:p>
            <a:pPr>
              <a:lnSpc>
                <a:spcPct val="110000"/>
              </a:lnSpc>
            </a:pPr>
            <a:r>
              <a:rPr lang="en-US" dirty="0">
                <a:latin typeface="News Gothic MT"/>
                <a:ea typeface="AppleGothic"/>
                <a:cs typeface="News Gothic MT"/>
              </a:rPr>
              <a:t>26</a:t>
            </a:r>
            <a:r>
              <a:rPr lang="en-US" baseline="30000" dirty="0">
                <a:latin typeface="News Gothic MT"/>
                <a:ea typeface="AppleGothic"/>
                <a:cs typeface="News Gothic MT"/>
              </a:rPr>
              <a:t>th</a:t>
            </a:r>
            <a:r>
              <a:rPr lang="en-US" dirty="0">
                <a:latin typeface="News Gothic MT"/>
                <a:ea typeface="AppleGothic"/>
                <a:cs typeface="News Gothic MT"/>
              </a:rPr>
              <a:t> March 2018</a:t>
            </a:r>
          </a:p>
          <a:p>
            <a:pPr>
              <a:lnSpc>
                <a:spcPct val="110000"/>
              </a:lnSpc>
            </a:pPr>
            <a:endParaRPr lang="en-US" dirty="0">
              <a:latin typeface="News Gothic MT"/>
              <a:ea typeface="AppleGothic"/>
              <a:cs typeface="News Gothic MT"/>
            </a:endParaRPr>
          </a:p>
          <a:p>
            <a:pPr>
              <a:lnSpc>
                <a:spcPct val="110000"/>
              </a:lnSpc>
            </a:pPr>
            <a:r>
              <a:rPr lang="en-US" dirty="0">
                <a:latin typeface="News Gothic MT"/>
                <a:ea typeface="AppleGothic"/>
                <a:cs typeface="News Gothic MT"/>
              </a:rPr>
              <a:t>Jon Downing</a:t>
            </a:r>
          </a:p>
        </p:txBody>
      </p:sp>
      <p:pic>
        <p:nvPicPr>
          <p:cNvPr id="5" name="Picture 4"/>
          <p:cNvPicPr>
            <a:picLocks noChangeAspect="1"/>
          </p:cNvPicPr>
          <p:nvPr/>
        </p:nvPicPr>
        <p:blipFill>
          <a:blip r:embed="rId3"/>
          <a:stretch>
            <a:fillRect/>
          </a:stretch>
        </p:blipFill>
        <p:spPr>
          <a:xfrm>
            <a:off x="2884721" y="5999641"/>
            <a:ext cx="2644771" cy="540000"/>
          </a:xfrm>
          <a:prstGeom prst="rect">
            <a:avLst/>
          </a:prstGeom>
        </p:spPr>
      </p:pic>
      <p:pic>
        <p:nvPicPr>
          <p:cNvPr id="6" name="Picture 5" descr="Agile Data White.jpg"/>
          <p:cNvPicPr>
            <a:picLocks noChangeAspect="1"/>
          </p:cNvPicPr>
          <p:nvPr/>
        </p:nvPicPr>
        <p:blipFill rotWithShape="1">
          <a:blip r:embed="rId4">
            <a:extLst>
              <a:ext uri="{28A0092B-C50C-407E-A947-70E740481C1C}">
                <a14:useLocalDpi xmlns:a14="http://schemas.microsoft.com/office/drawing/2010/main" val="0"/>
              </a:ext>
            </a:extLst>
          </a:blip>
          <a:srcRect t="12500" b="12500"/>
          <a:stretch/>
        </p:blipFill>
        <p:spPr>
          <a:xfrm>
            <a:off x="5844533" y="5909641"/>
            <a:ext cx="3076922" cy="720000"/>
          </a:xfrm>
          <a:prstGeom prst="rect">
            <a:avLst/>
          </a:prstGeom>
        </p:spPr>
      </p:pic>
    </p:spTree>
    <p:extLst>
      <p:ext uri="{BB962C8B-B14F-4D97-AF65-F5344CB8AC3E}">
        <p14:creationId xmlns:p14="http://schemas.microsoft.com/office/powerpoint/2010/main" val="4288230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79909"/>
            <a:ext cx="9144000" cy="5154341"/>
          </a:xfrm>
          <a:prstGeom prst="rect">
            <a:avLst/>
          </a:prstGeom>
        </p:spPr>
      </p:pic>
      <p:sp>
        <p:nvSpPr>
          <p:cNvPr id="5" name="Rectangle 4"/>
          <p:cNvSpPr/>
          <p:nvPr/>
        </p:nvSpPr>
        <p:spPr>
          <a:xfrm>
            <a:off x="1764558" y="5924880"/>
            <a:ext cx="5496342" cy="492443"/>
          </a:xfrm>
          <a:prstGeom prst="rect">
            <a:avLst/>
          </a:prstGeom>
        </p:spPr>
        <p:txBody>
          <a:bodyPr wrap="none">
            <a:spAutoFit/>
          </a:bodyPr>
          <a:lstStyle/>
          <a:p>
            <a:r>
              <a:rPr lang="en-GB" sz="2600" dirty="0">
                <a:latin typeface="News Gothic MT"/>
                <a:cs typeface="News Gothic MT"/>
              </a:rPr>
              <a:t>Questions, Comments, Concerns? </a:t>
            </a:r>
            <a:endParaRPr lang="en-US" sz="2600" dirty="0"/>
          </a:p>
        </p:txBody>
      </p:sp>
    </p:spTree>
    <p:extLst>
      <p:ext uri="{BB962C8B-B14F-4D97-AF65-F5344CB8AC3E}">
        <p14:creationId xmlns:p14="http://schemas.microsoft.com/office/powerpoint/2010/main" val="987553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1197" y="2922713"/>
            <a:ext cx="2088482" cy="707886"/>
          </a:xfrm>
          <a:prstGeom prst="rect">
            <a:avLst/>
          </a:prstGeom>
        </p:spPr>
        <p:txBody>
          <a:bodyPr wrap="none">
            <a:spAutoFit/>
          </a:bodyPr>
          <a:lstStyle/>
          <a:p>
            <a:r>
              <a:rPr lang="en-US" sz="4000" dirty="0">
                <a:latin typeface="News Gothic MT"/>
                <a:ea typeface="AppleGothic"/>
                <a:cs typeface="News Gothic MT"/>
              </a:rPr>
              <a:t>-- End -- </a:t>
            </a:r>
            <a:endParaRPr lang="en-US" sz="4000" dirty="0"/>
          </a:p>
        </p:txBody>
      </p:sp>
    </p:spTree>
    <p:extLst>
      <p:ext uri="{BB962C8B-B14F-4D97-AF65-F5344CB8AC3E}">
        <p14:creationId xmlns:p14="http://schemas.microsoft.com/office/powerpoint/2010/main" val="274983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8" y="44624"/>
            <a:ext cx="8496944" cy="1143000"/>
          </a:xfrm>
        </p:spPr>
        <p:txBody>
          <a:bodyPr/>
          <a:lstStyle/>
          <a:p>
            <a:pPr algn="ctr"/>
            <a:r>
              <a:rPr lang="en-GB" sz="2800" dirty="0"/>
              <a:t>Changing workflows open the doors </a:t>
            </a:r>
            <a:br>
              <a:rPr lang="en-GB" sz="2800" dirty="0"/>
            </a:br>
            <a:r>
              <a:rPr lang="en-GB" sz="2800" dirty="0"/>
              <a:t>to total error estimates…</a:t>
            </a:r>
          </a:p>
        </p:txBody>
      </p:sp>
      <p:sp>
        <p:nvSpPr>
          <p:cNvPr id="7" name="Slide Number Placeholder 6"/>
          <p:cNvSpPr>
            <a:spLocks noGrp="1" noChangeArrowheads="1"/>
          </p:cNvSpPr>
          <p:nvPr>
            <p:ph type="sldNum" sz="quarter" idx="4294967295"/>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35A3979D-ECF6-4F77-9D48-67359A1BCC7E}" type="slidenum">
              <a:rPr lang="en-GB"/>
              <a:pPr/>
              <a:t>62</a:t>
            </a:fld>
            <a:endParaRPr lang="en-GB"/>
          </a:p>
        </p:txBody>
      </p:sp>
      <p:sp>
        <p:nvSpPr>
          <p:cNvPr id="8" name="Rounded Rectangle 7"/>
          <p:cNvSpPr/>
          <p:nvPr/>
        </p:nvSpPr>
        <p:spPr bwMode="auto">
          <a:xfrm>
            <a:off x="2627784"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2555776" y="31409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ounded Rectangle 9"/>
          <p:cNvSpPr/>
          <p:nvPr/>
        </p:nvSpPr>
        <p:spPr bwMode="auto">
          <a:xfrm>
            <a:off x="2483768" y="3212976"/>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427984" y="48691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2" name="Rounded Rectangle 11"/>
          <p:cNvSpPr/>
          <p:nvPr/>
        </p:nvSpPr>
        <p:spPr bwMode="auto">
          <a:xfrm>
            <a:off x="4572000" y="299695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3" name="Rounded Rectangle 12"/>
          <p:cNvSpPr/>
          <p:nvPr/>
        </p:nvSpPr>
        <p:spPr bwMode="auto">
          <a:xfrm>
            <a:off x="4499992"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4" name="Rounded Rectangle 13"/>
          <p:cNvSpPr/>
          <p:nvPr/>
        </p:nvSpPr>
        <p:spPr bwMode="auto">
          <a:xfrm>
            <a:off x="4427984" y="31409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Rounded Rectangle 14"/>
          <p:cNvSpPr/>
          <p:nvPr/>
        </p:nvSpPr>
        <p:spPr bwMode="auto">
          <a:xfrm>
            <a:off x="4355976" y="3212976"/>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6" name="Rounded Rectangle 15"/>
          <p:cNvSpPr/>
          <p:nvPr/>
        </p:nvSpPr>
        <p:spPr bwMode="auto">
          <a:xfrm>
            <a:off x="3635896" y="299695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7" name="Rounded Rectangle 16"/>
          <p:cNvSpPr/>
          <p:nvPr/>
        </p:nvSpPr>
        <p:spPr bwMode="auto">
          <a:xfrm>
            <a:off x="3563888"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8" name="Rounded Rectangle 17"/>
          <p:cNvSpPr/>
          <p:nvPr/>
        </p:nvSpPr>
        <p:spPr bwMode="auto">
          <a:xfrm>
            <a:off x="3491880" y="31409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9" name="Rounded Rectangle 18"/>
          <p:cNvSpPr/>
          <p:nvPr/>
        </p:nvSpPr>
        <p:spPr bwMode="auto">
          <a:xfrm>
            <a:off x="3419872" y="3212976"/>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0" name="Rounded Rectangle 19"/>
          <p:cNvSpPr/>
          <p:nvPr/>
        </p:nvSpPr>
        <p:spPr bwMode="auto">
          <a:xfrm>
            <a:off x="4355976" y="49411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1" name="Rounded Rectangle 20"/>
          <p:cNvSpPr/>
          <p:nvPr/>
        </p:nvSpPr>
        <p:spPr bwMode="auto">
          <a:xfrm>
            <a:off x="3491880" y="48691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2" name="Rounded Rectangle 21"/>
          <p:cNvSpPr/>
          <p:nvPr/>
        </p:nvSpPr>
        <p:spPr bwMode="auto">
          <a:xfrm>
            <a:off x="3419872" y="49411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3" name="Rounded Rectangle 22"/>
          <p:cNvSpPr/>
          <p:nvPr/>
        </p:nvSpPr>
        <p:spPr bwMode="auto">
          <a:xfrm>
            <a:off x="2627784" y="479715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4" name="Rounded Rectangle 23"/>
          <p:cNvSpPr/>
          <p:nvPr/>
        </p:nvSpPr>
        <p:spPr bwMode="auto">
          <a:xfrm>
            <a:off x="2555776" y="48691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483768" y="49411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6" name="Rounded Rectangle 25"/>
          <p:cNvSpPr/>
          <p:nvPr/>
        </p:nvSpPr>
        <p:spPr bwMode="auto">
          <a:xfrm>
            <a:off x="1547664" y="4005064"/>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8" name="Rounded Rectangle 27"/>
          <p:cNvSpPr/>
          <p:nvPr/>
        </p:nvSpPr>
        <p:spPr bwMode="auto">
          <a:xfrm>
            <a:off x="1475656" y="407707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9" name="Rounded Rectangle 28"/>
          <p:cNvSpPr/>
          <p:nvPr/>
        </p:nvSpPr>
        <p:spPr bwMode="auto">
          <a:xfrm>
            <a:off x="1403648" y="414908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0" name="Rounded Rectangle 29"/>
          <p:cNvSpPr/>
          <p:nvPr/>
        </p:nvSpPr>
        <p:spPr bwMode="auto">
          <a:xfrm>
            <a:off x="683568" y="407707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 name="Rounded Rectangle 30"/>
          <p:cNvSpPr/>
          <p:nvPr/>
        </p:nvSpPr>
        <p:spPr bwMode="auto">
          <a:xfrm>
            <a:off x="611560" y="414908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3" name="Rounded Rectangle 42"/>
          <p:cNvSpPr/>
          <p:nvPr/>
        </p:nvSpPr>
        <p:spPr bwMode="auto">
          <a:xfrm>
            <a:off x="5508104" y="407707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2" name="Rounded Rectangle 41"/>
          <p:cNvSpPr/>
          <p:nvPr/>
        </p:nvSpPr>
        <p:spPr bwMode="auto">
          <a:xfrm>
            <a:off x="5436096" y="414908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49" name="Straight Arrow Connector 48"/>
          <p:cNvCxnSpPr>
            <a:stCxn id="31" idx="3"/>
            <a:endCxn id="29" idx="1"/>
          </p:cNvCxnSpPr>
          <p:nvPr/>
        </p:nvCxnSpPr>
        <p:spPr bwMode="auto">
          <a:xfrm>
            <a:off x="1115616" y="4329100"/>
            <a:ext cx="28803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5" name="Straight Arrow Connector 54"/>
          <p:cNvCxnSpPr>
            <a:stCxn id="10" idx="3"/>
            <a:endCxn id="19" idx="1"/>
          </p:cNvCxnSpPr>
          <p:nvPr/>
        </p:nvCxnSpPr>
        <p:spPr bwMode="auto">
          <a:xfrm>
            <a:off x="2987824"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19" idx="3"/>
            <a:endCxn id="15" idx="1"/>
          </p:cNvCxnSpPr>
          <p:nvPr/>
        </p:nvCxnSpPr>
        <p:spPr bwMode="auto">
          <a:xfrm>
            <a:off x="3923928"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2" name="Straight Arrow Connector 71"/>
          <p:cNvCxnSpPr>
            <a:stCxn id="25" idx="3"/>
            <a:endCxn id="22" idx="1"/>
          </p:cNvCxnSpPr>
          <p:nvPr/>
        </p:nvCxnSpPr>
        <p:spPr bwMode="auto">
          <a:xfrm>
            <a:off x="2987824"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a:stCxn id="22" idx="3"/>
            <a:endCxn id="20" idx="1"/>
          </p:cNvCxnSpPr>
          <p:nvPr/>
        </p:nvCxnSpPr>
        <p:spPr bwMode="auto">
          <a:xfrm>
            <a:off x="3923928"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4" name="Curved Connector 83"/>
          <p:cNvCxnSpPr>
            <a:stCxn id="29" idx="3"/>
            <a:endCxn id="25" idx="1"/>
          </p:cNvCxnSpPr>
          <p:nvPr/>
        </p:nvCxnSpPr>
        <p:spPr bwMode="auto">
          <a:xfrm>
            <a:off x="1907704"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87" name="Curved Connector 86"/>
          <p:cNvCxnSpPr>
            <a:stCxn id="29" idx="3"/>
            <a:endCxn id="10" idx="1"/>
          </p:cNvCxnSpPr>
          <p:nvPr/>
        </p:nvCxnSpPr>
        <p:spPr bwMode="auto">
          <a:xfrm flipV="1">
            <a:off x="1907704" y="3392996"/>
            <a:ext cx="576064" cy="93610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0" name="Curved Connector 89"/>
          <p:cNvCxnSpPr/>
          <p:nvPr/>
        </p:nvCxnSpPr>
        <p:spPr bwMode="auto">
          <a:xfrm>
            <a:off x="4860032" y="3356992"/>
            <a:ext cx="576064" cy="100811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5" name="Curved Connector 94"/>
          <p:cNvCxnSpPr>
            <a:stCxn id="20" idx="3"/>
            <a:endCxn id="42" idx="1"/>
          </p:cNvCxnSpPr>
          <p:nvPr/>
        </p:nvCxnSpPr>
        <p:spPr bwMode="auto">
          <a:xfrm flipV="1">
            <a:off x="4860032"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56" name="Right Arrow 55"/>
          <p:cNvSpPr/>
          <p:nvPr/>
        </p:nvSpPr>
        <p:spPr bwMode="auto">
          <a:xfrm>
            <a:off x="6228184" y="4221088"/>
            <a:ext cx="546360" cy="216024"/>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9" name="TextBox 58"/>
          <p:cNvSpPr txBox="1"/>
          <p:nvPr/>
        </p:nvSpPr>
        <p:spPr>
          <a:xfrm>
            <a:off x="6876256" y="4077072"/>
            <a:ext cx="1024639" cy="461665"/>
          </a:xfrm>
          <a:prstGeom prst="rect">
            <a:avLst/>
          </a:prstGeom>
          <a:noFill/>
        </p:spPr>
        <p:txBody>
          <a:bodyPr wrap="none" rtlCol="0">
            <a:spAutoFit/>
          </a:bodyPr>
          <a:lstStyle/>
          <a:p>
            <a:r>
              <a:rPr lang="en-US" dirty="0"/>
              <a:t>X±</a:t>
            </a:r>
            <a:r>
              <a:rPr lang="el-GR" dirty="0"/>
              <a:t>σ</a:t>
            </a:r>
            <a:r>
              <a:rPr lang="en-GB" baseline="-25000" dirty="0"/>
              <a:t>X</a:t>
            </a:r>
            <a:endParaRPr lang="en-US" dirty="0"/>
          </a:p>
        </p:txBody>
      </p:sp>
      <p:sp>
        <p:nvSpPr>
          <p:cNvPr id="61" name="TextBox 60"/>
          <p:cNvSpPr txBox="1"/>
          <p:nvPr/>
        </p:nvSpPr>
        <p:spPr>
          <a:xfrm>
            <a:off x="6228184" y="2956882"/>
            <a:ext cx="1780163" cy="400110"/>
          </a:xfrm>
          <a:prstGeom prst="rect">
            <a:avLst/>
          </a:prstGeom>
          <a:noFill/>
        </p:spPr>
        <p:txBody>
          <a:bodyPr wrap="square" rtlCol="0">
            <a:spAutoFit/>
          </a:bodyPr>
          <a:lstStyle/>
          <a:p>
            <a:pPr algn="ctr"/>
            <a:r>
              <a:rPr lang="en-GB" sz="2000" dirty="0"/>
              <a:t>Measurement</a:t>
            </a:r>
            <a:endParaRPr lang="en-US" sz="2000" dirty="0"/>
          </a:p>
        </p:txBody>
      </p:sp>
      <p:sp>
        <p:nvSpPr>
          <p:cNvPr id="62" name="TextBox 61"/>
          <p:cNvSpPr txBox="1"/>
          <p:nvPr/>
        </p:nvSpPr>
        <p:spPr>
          <a:xfrm>
            <a:off x="5652120" y="5229200"/>
            <a:ext cx="2880320" cy="707886"/>
          </a:xfrm>
          <a:prstGeom prst="rect">
            <a:avLst/>
          </a:prstGeom>
          <a:noFill/>
        </p:spPr>
        <p:txBody>
          <a:bodyPr wrap="square" rtlCol="0">
            <a:spAutoFit/>
          </a:bodyPr>
          <a:lstStyle/>
          <a:p>
            <a:pPr algn="ctr"/>
            <a:r>
              <a:rPr lang="en-GB" sz="2000" dirty="0"/>
              <a:t>Estimate of Total Error </a:t>
            </a:r>
          </a:p>
          <a:p>
            <a:pPr algn="ctr"/>
            <a:r>
              <a:rPr lang="en-GB" sz="2000" dirty="0"/>
              <a:t>on Measurement</a:t>
            </a:r>
            <a:endParaRPr lang="en-US" sz="2000" dirty="0"/>
          </a:p>
        </p:txBody>
      </p:sp>
      <p:cxnSp>
        <p:nvCxnSpPr>
          <p:cNvPr id="64" name="Straight Arrow Connector 63"/>
          <p:cNvCxnSpPr/>
          <p:nvPr/>
        </p:nvCxnSpPr>
        <p:spPr bwMode="auto">
          <a:xfrm>
            <a:off x="7020272" y="3429000"/>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7" name="Straight Arrow Connector 66"/>
          <p:cNvCxnSpPr/>
          <p:nvPr/>
        </p:nvCxnSpPr>
        <p:spPr bwMode="auto">
          <a:xfrm flipV="1">
            <a:off x="7452320" y="4509120"/>
            <a:ext cx="144016"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81057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8" y="44624"/>
            <a:ext cx="8496944" cy="1143000"/>
          </a:xfrm>
        </p:spPr>
        <p:txBody>
          <a:bodyPr/>
          <a:lstStyle/>
          <a:p>
            <a:pPr algn="ctr"/>
            <a:r>
              <a:rPr lang="en-GB" sz="2800" dirty="0"/>
              <a:t>…which allows for optimisation</a:t>
            </a:r>
          </a:p>
        </p:txBody>
      </p:sp>
      <p:sp>
        <p:nvSpPr>
          <p:cNvPr id="7" name="Slide Number Placeholder 6"/>
          <p:cNvSpPr>
            <a:spLocks noGrp="1" noChangeArrowheads="1"/>
          </p:cNvSpPr>
          <p:nvPr>
            <p:ph type="sldNum" sz="quarter" idx="4294967295"/>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35A3979D-ECF6-4F77-9D48-67359A1BCC7E}" type="slidenum">
              <a:rPr lang="en-GB"/>
              <a:pPr/>
              <a:t>63</a:t>
            </a:fld>
            <a:endParaRPr lang="en-GB"/>
          </a:p>
        </p:txBody>
      </p:sp>
      <p:sp>
        <p:nvSpPr>
          <p:cNvPr id="8" name="Rounded Rectangle 7"/>
          <p:cNvSpPr/>
          <p:nvPr/>
        </p:nvSpPr>
        <p:spPr bwMode="auto">
          <a:xfrm>
            <a:off x="2627784"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2555776" y="31409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0" name="Rounded Rectangle 9"/>
          <p:cNvSpPr/>
          <p:nvPr/>
        </p:nvSpPr>
        <p:spPr bwMode="auto">
          <a:xfrm>
            <a:off x="2483768" y="3212976"/>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427984" y="48691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2" name="Rounded Rectangle 11"/>
          <p:cNvSpPr/>
          <p:nvPr/>
        </p:nvSpPr>
        <p:spPr bwMode="auto">
          <a:xfrm>
            <a:off x="4572000" y="2996952"/>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3" name="Rounded Rectangle 12"/>
          <p:cNvSpPr/>
          <p:nvPr/>
        </p:nvSpPr>
        <p:spPr bwMode="auto">
          <a:xfrm>
            <a:off x="4499992"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4" name="Rounded Rectangle 13"/>
          <p:cNvSpPr/>
          <p:nvPr/>
        </p:nvSpPr>
        <p:spPr bwMode="auto">
          <a:xfrm>
            <a:off x="4427984" y="31409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Rounded Rectangle 14"/>
          <p:cNvSpPr/>
          <p:nvPr/>
        </p:nvSpPr>
        <p:spPr bwMode="auto">
          <a:xfrm>
            <a:off x="4355976" y="3212976"/>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6" name="Rounded Rectangle 15"/>
          <p:cNvSpPr/>
          <p:nvPr/>
        </p:nvSpPr>
        <p:spPr bwMode="auto">
          <a:xfrm>
            <a:off x="3635896" y="299695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7" name="Rounded Rectangle 16"/>
          <p:cNvSpPr/>
          <p:nvPr/>
        </p:nvSpPr>
        <p:spPr bwMode="auto">
          <a:xfrm>
            <a:off x="3563888" y="30689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8" name="Rounded Rectangle 17"/>
          <p:cNvSpPr/>
          <p:nvPr/>
        </p:nvSpPr>
        <p:spPr bwMode="auto">
          <a:xfrm>
            <a:off x="3491880" y="31409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9" name="Rounded Rectangle 18"/>
          <p:cNvSpPr/>
          <p:nvPr/>
        </p:nvSpPr>
        <p:spPr bwMode="auto">
          <a:xfrm>
            <a:off x="3419872" y="3212976"/>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0" name="Rounded Rectangle 19"/>
          <p:cNvSpPr/>
          <p:nvPr/>
        </p:nvSpPr>
        <p:spPr bwMode="auto">
          <a:xfrm>
            <a:off x="4355976" y="49411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1" name="Rounded Rectangle 20"/>
          <p:cNvSpPr/>
          <p:nvPr/>
        </p:nvSpPr>
        <p:spPr bwMode="auto">
          <a:xfrm>
            <a:off x="3491880" y="486916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2" name="Rounded Rectangle 21"/>
          <p:cNvSpPr/>
          <p:nvPr/>
        </p:nvSpPr>
        <p:spPr bwMode="auto">
          <a:xfrm>
            <a:off x="3419872" y="4941168"/>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3" name="Rounded Rectangle 22"/>
          <p:cNvSpPr/>
          <p:nvPr/>
        </p:nvSpPr>
        <p:spPr bwMode="auto">
          <a:xfrm>
            <a:off x="2627784" y="479715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4" name="Rounded Rectangle 23"/>
          <p:cNvSpPr/>
          <p:nvPr/>
        </p:nvSpPr>
        <p:spPr bwMode="auto">
          <a:xfrm>
            <a:off x="2555776" y="486916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483768" y="49411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6" name="Rounded Rectangle 25"/>
          <p:cNvSpPr/>
          <p:nvPr/>
        </p:nvSpPr>
        <p:spPr bwMode="auto">
          <a:xfrm>
            <a:off x="1547664" y="4005064"/>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8" name="Rounded Rectangle 27"/>
          <p:cNvSpPr/>
          <p:nvPr/>
        </p:nvSpPr>
        <p:spPr bwMode="auto">
          <a:xfrm>
            <a:off x="1475656" y="4077072"/>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9" name="Rounded Rectangle 28"/>
          <p:cNvSpPr/>
          <p:nvPr/>
        </p:nvSpPr>
        <p:spPr bwMode="auto">
          <a:xfrm>
            <a:off x="1403648" y="4149080"/>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0" name="Rounded Rectangle 29"/>
          <p:cNvSpPr/>
          <p:nvPr/>
        </p:nvSpPr>
        <p:spPr bwMode="auto">
          <a:xfrm>
            <a:off x="683568" y="407707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 name="Rounded Rectangle 30"/>
          <p:cNvSpPr/>
          <p:nvPr/>
        </p:nvSpPr>
        <p:spPr bwMode="auto">
          <a:xfrm>
            <a:off x="611560" y="414908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3" name="Rounded Rectangle 42"/>
          <p:cNvSpPr/>
          <p:nvPr/>
        </p:nvSpPr>
        <p:spPr bwMode="auto">
          <a:xfrm>
            <a:off x="5508104" y="4077072"/>
            <a:ext cx="504056" cy="3600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2" name="Rounded Rectangle 41"/>
          <p:cNvSpPr/>
          <p:nvPr/>
        </p:nvSpPr>
        <p:spPr bwMode="auto">
          <a:xfrm>
            <a:off x="5436096" y="414908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49" name="Straight Arrow Connector 48"/>
          <p:cNvCxnSpPr>
            <a:stCxn id="31" idx="3"/>
            <a:endCxn id="29" idx="1"/>
          </p:cNvCxnSpPr>
          <p:nvPr/>
        </p:nvCxnSpPr>
        <p:spPr bwMode="auto">
          <a:xfrm>
            <a:off x="1115616" y="4329100"/>
            <a:ext cx="28803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5" name="Straight Arrow Connector 54"/>
          <p:cNvCxnSpPr>
            <a:stCxn id="10" idx="3"/>
            <a:endCxn id="19" idx="1"/>
          </p:cNvCxnSpPr>
          <p:nvPr/>
        </p:nvCxnSpPr>
        <p:spPr bwMode="auto">
          <a:xfrm>
            <a:off x="2987824"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19" idx="3"/>
            <a:endCxn id="15" idx="1"/>
          </p:cNvCxnSpPr>
          <p:nvPr/>
        </p:nvCxnSpPr>
        <p:spPr bwMode="auto">
          <a:xfrm>
            <a:off x="3923928"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2" name="Straight Arrow Connector 71"/>
          <p:cNvCxnSpPr>
            <a:stCxn id="25" idx="3"/>
            <a:endCxn id="22" idx="1"/>
          </p:cNvCxnSpPr>
          <p:nvPr/>
        </p:nvCxnSpPr>
        <p:spPr bwMode="auto">
          <a:xfrm>
            <a:off x="2987824"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a:stCxn id="22" idx="3"/>
            <a:endCxn id="20" idx="1"/>
          </p:cNvCxnSpPr>
          <p:nvPr/>
        </p:nvCxnSpPr>
        <p:spPr bwMode="auto">
          <a:xfrm>
            <a:off x="3923928"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4" name="Curved Connector 83"/>
          <p:cNvCxnSpPr>
            <a:stCxn id="29" idx="3"/>
            <a:endCxn id="25" idx="1"/>
          </p:cNvCxnSpPr>
          <p:nvPr/>
        </p:nvCxnSpPr>
        <p:spPr bwMode="auto">
          <a:xfrm>
            <a:off x="1907704"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87" name="Curved Connector 86"/>
          <p:cNvCxnSpPr>
            <a:stCxn id="29" idx="3"/>
            <a:endCxn id="10" idx="1"/>
          </p:cNvCxnSpPr>
          <p:nvPr/>
        </p:nvCxnSpPr>
        <p:spPr bwMode="auto">
          <a:xfrm flipV="1">
            <a:off x="1907704" y="3392996"/>
            <a:ext cx="576064" cy="93610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0" name="Curved Connector 89"/>
          <p:cNvCxnSpPr/>
          <p:nvPr/>
        </p:nvCxnSpPr>
        <p:spPr bwMode="auto">
          <a:xfrm>
            <a:off x="4860032" y="3356992"/>
            <a:ext cx="576064" cy="100811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5" name="Curved Connector 94"/>
          <p:cNvCxnSpPr>
            <a:stCxn id="20" idx="3"/>
            <a:endCxn id="42" idx="1"/>
          </p:cNvCxnSpPr>
          <p:nvPr/>
        </p:nvCxnSpPr>
        <p:spPr bwMode="auto">
          <a:xfrm flipV="1">
            <a:off x="4860032"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56" name="Right Arrow 55"/>
          <p:cNvSpPr/>
          <p:nvPr/>
        </p:nvSpPr>
        <p:spPr bwMode="auto">
          <a:xfrm>
            <a:off x="6228184" y="4221088"/>
            <a:ext cx="546360" cy="216024"/>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59" name="TextBox 58"/>
          <p:cNvSpPr txBox="1"/>
          <p:nvPr/>
        </p:nvSpPr>
        <p:spPr>
          <a:xfrm>
            <a:off x="6876256" y="4077072"/>
            <a:ext cx="1024639" cy="461665"/>
          </a:xfrm>
          <a:prstGeom prst="rect">
            <a:avLst/>
          </a:prstGeom>
          <a:noFill/>
        </p:spPr>
        <p:txBody>
          <a:bodyPr wrap="none" rtlCol="0">
            <a:spAutoFit/>
          </a:bodyPr>
          <a:lstStyle/>
          <a:p>
            <a:r>
              <a:rPr lang="en-US" dirty="0"/>
              <a:t>X±</a:t>
            </a:r>
            <a:r>
              <a:rPr lang="el-GR" dirty="0"/>
              <a:t>σ</a:t>
            </a:r>
            <a:r>
              <a:rPr lang="en-GB" baseline="-25000" dirty="0"/>
              <a:t>X</a:t>
            </a:r>
            <a:endParaRPr lang="en-US" dirty="0"/>
          </a:p>
        </p:txBody>
      </p:sp>
      <p:sp>
        <p:nvSpPr>
          <p:cNvPr id="61" name="TextBox 60"/>
          <p:cNvSpPr txBox="1"/>
          <p:nvPr/>
        </p:nvSpPr>
        <p:spPr>
          <a:xfrm>
            <a:off x="6228184" y="2956882"/>
            <a:ext cx="1780163" cy="400110"/>
          </a:xfrm>
          <a:prstGeom prst="rect">
            <a:avLst/>
          </a:prstGeom>
          <a:noFill/>
        </p:spPr>
        <p:txBody>
          <a:bodyPr wrap="square" rtlCol="0">
            <a:spAutoFit/>
          </a:bodyPr>
          <a:lstStyle/>
          <a:p>
            <a:pPr algn="ctr"/>
            <a:r>
              <a:rPr lang="en-GB" sz="2000" dirty="0"/>
              <a:t>Measurement</a:t>
            </a:r>
            <a:endParaRPr lang="en-US" sz="2000" dirty="0"/>
          </a:p>
        </p:txBody>
      </p:sp>
      <p:sp>
        <p:nvSpPr>
          <p:cNvPr id="62" name="TextBox 61"/>
          <p:cNvSpPr txBox="1"/>
          <p:nvPr/>
        </p:nvSpPr>
        <p:spPr>
          <a:xfrm>
            <a:off x="5652120" y="5229200"/>
            <a:ext cx="2880320" cy="707886"/>
          </a:xfrm>
          <a:prstGeom prst="rect">
            <a:avLst/>
          </a:prstGeom>
          <a:noFill/>
        </p:spPr>
        <p:txBody>
          <a:bodyPr wrap="square" rtlCol="0">
            <a:spAutoFit/>
          </a:bodyPr>
          <a:lstStyle/>
          <a:p>
            <a:pPr algn="ctr"/>
            <a:r>
              <a:rPr lang="en-GB" sz="2000" dirty="0"/>
              <a:t>Estimate of Total Error </a:t>
            </a:r>
          </a:p>
          <a:p>
            <a:pPr algn="ctr"/>
            <a:r>
              <a:rPr lang="en-GB" sz="2000" dirty="0"/>
              <a:t>on Measurement</a:t>
            </a:r>
            <a:endParaRPr lang="en-US" sz="2000" dirty="0"/>
          </a:p>
        </p:txBody>
      </p:sp>
      <p:cxnSp>
        <p:nvCxnSpPr>
          <p:cNvPr id="64" name="Straight Arrow Connector 63"/>
          <p:cNvCxnSpPr/>
          <p:nvPr/>
        </p:nvCxnSpPr>
        <p:spPr bwMode="auto">
          <a:xfrm>
            <a:off x="7020272" y="3429000"/>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7" name="Straight Arrow Connector 66"/>
          <p:cNvCxnSpPr/>
          <p:nvPr/>
        </p:nvCxnSpPr>
        <p:spPr bwMode="auto">
          <a:xfrm flipV="1">
            <a:off x="7452320" y="4509120"/>
            <a:ext cx="144016"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5148064" y="2492896"/>
            <a:ext cx="115212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p:nvPr/>
        </p:nvCxnSpPr>
        <p:spPr bwMode="auto">
          <a:xfrm flipV="1">
            <a:off x="5148064" y="1556792"/>
            <a:ext cx="0" cy="93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0" name="TextBox 59"/>
          <p:cNvSpPr txBox="1"/>
          <p:nvPr/>
        </p:nvSpPr>
        <p:spPr>
          <a:xfrm>
            <a:off x="6300192" y="2359913"/>
            <a:ext cx="854529" cy="276999"/>
          </a:xfrm>
          <a:prstGeom prst="rect">
            <a:avLst/>
          </a:prstGeom>
          <a:noFill/>
        </p:spPr>
        <p:txBody>
          <a:bodyPr wrap="none" rtlCol="0">
            <a:spAutoFit/>
          </a:bodyPr>
          <a:lstStyle/>
          <a:p>
            <a:r>
              <a:rPr lang="en-GB" sz="1200" dirty="0"/>
              <a:t>Variations</a:t>
            </a:r>
            <a:endParaRPr lang="en-US" sz="1200" dirty="0"/>
          </a:p>
        </p:txBody>
      </p:sp>
      <p:sp>
        <p:nvSpPr>
          <p:cNvPr id="63" name="TextBox 62"/>
          <p:cNvSpPr txBox="1"/>
          <p:nvPr/>
        </p:nvSpPr>
        <p:spPr>
          <a:xfrm>
            <a:off x="4860032" y="1340768"/>
            <a:ext cx="526106" cy="276999"/>
          </a:xfrm>
          <a:prstGeom prst="rect">
            <a:avLst/>
          </a:prstGeom>
          <a:noFill/>
        </p:spPr>
        <p:txBody>
          <a:bodyPr wrap="none" rtlCol="0">
            <a:spAutoFit/>
          </a:bodyPr>
          <a:lstStyle/>
          <a:p>
            <a:r>
              <a:rPr lang="en-GB" sz="1200" dirty="0"/>
              <a:t>Error</a:t>
            </a:r>
            <a:endParaRPr lang="en-US" sz="1200" dirty="0"/>
          </a:p>
        </p:txBody>
      </p:sp>
      <p:sp>
        <p:nvSpPr>
          <p:cNvPr id="80" name="Freeform 79"/>
          <p:cNvSpPr/>
          <p:nvPr/>
        </p:nvSpPr>
        <p:spPr bwMode="auto">
          <a:xfrm>
            <a:off x="5237018" y="1693718"/>
            <a:ext cx="997527" cy="531669"/>
          </a:xfrm>
          <a:custGeom>
            <a:avLst/>
            <a:gdLst>
              <a:gd name="connsiteX0" fmla="*/ 0 w 997527"/>
              <a:gd name="connsiteY0" fmla="*/ 10391 h 531669"/>
              <a:gd name="connsiteX1" fmla="*/ 342900 w 997527"/>
              <a:gd name="connsiteY1" fmla="*/ 529937 h 531669"/>
              <a:gd name="connsiteX2" fmla="*/ 997527 w 997527"/>
              <a:gd name="connsiteY2" fmla="*/ 0 h 531669"/>
            </a:gdLst>
            <a:ahLst/>
            <a:cxnLst>
              <a:cxn ang="0">
                <a:pos x="connsiteX0" y="connsiteY0"/>
              </a:cxn>
              <a:cxn ang="0">
                <a:pos x="connsiteX1" y="connsiteY1"/>
              </a:cxn>
              <a:cxn ang="0">
                <a:pos x="connsiteX2" y="connsiteY2"/>
              </a:cxn>
            </a:cxnLst>
            <a:rect l="l" t="t" r="r" b="b"/>
            <a:pathLst>
              <a:path w="997527" h="531669">
                <a:moveTo>
                  <a:pt x="0" y="10391"/>
                </a:moveTo>
                <a:cubicBezTo>
                  <a:pt x="88323" y="271030"/>
                  <a:pt x="176646" y="531669"/>
                  <a:pt x="342900" y="529937"/>
                </a:cubicBezTo>
                <a:cubicBezTo>
                  <a:pt x="509154" y="528205"/>
                  <a:pt x="753340" y="264102"/>
                  <a:pt x="997527" y="0"/>
                </a:cubicBez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82" name="Diamond 81"/>
          <p:cNvSpPr/>
          <p:nvPr/>
        </p:nvSpPr>
        <p:spPr bwMode="auto">
          <a:xfrm>
            <a:off x="5508104" y="2132856"/>
            <a:ext cx="144016" cy="144016"/>
          </a:xfrm>
          <a:prstGeom prst="diamond">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1580800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8" y="44624"/>
            <a:ext cx="8496944" cy="1143000"/>
          </a:xfrm>
        </p:spPr>
        <p:txBody>
          <a:bodyPr/>
          <a:lstStyle/>
          <a:p>
            <a:pPr algn="ctr"/>
            <a:r>
              <a:rPr lang="en-GB" sz="2800" dirty="0"/>
              <a:t>…to suggest what to send to production</a:t>
            </a:r>
          </a:p>
        </p:txBody>
      </p:sp>
      <p:sp>
        <p:nvSpPr>
          <p:cNvPr id="7" name="Slide Number Placeholder 6"/>
          <p:cNvSpPr>
            <a:spLocks noGrp="1" noChangeArrowheads="1"/>
          </p:cNvSpPr>
          <p:nvPr>
            <p:ph type="sldNum" sz="quarter" idx="4294967295"/>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35A3979D-ECF6-4F77-9D48-67359A1BCC7E}" type="slidenum">
              <a:rPr lang="en-GB"/>
              <a:pPr/>
              <a:t>64</a:t>
            </a:fld>
            <a:endParaRPr lang="en-GB"/>
          </a:p>
        </p:txBody>
      </p:sp>
      <p:sp>
        <p:nvSpPr>
          <p:cNvPr id="10" name="Rounded Rectangle 9"/>
          <p:cNvSpPr/>
          <p:nvPr/>
        </p:nvSpPr>
        <p:spPr bwMode="auto">
          <a:xfrm>
            <a:off x="2483768" y="3212976"/>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5" name="Rounded Rectangle 14"/>
          <p:cNvSpPr/>
          <p:nvPr/>
        </p:nvSpPr>
        <p:spPr bwMode="auto">
          <a:xfrm>
            <a:off x="4355976" y="3212976"/>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19" name="Rounded Rectangle 18"/>
          <p:cNvSpPr/>
          <p:nvPr/>
        </p:nvSpPr>
        <p:spPr bwMode="auto">
          <a:xfrm>
            <a:off x="3419872" y="3212976"/>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0" name="Rounded Rectangle 19"/>
          <p:cNvSpPr/>
          <p:nvPr/>
        </p:nvSpPr>
        <p:spPr bwMode="auto">
          <a:xfrm>
            <a:off x="4355976" y="49411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2" name="Rounded Rectangle 21"/>
          <p:cNvSpPr/>
          <p:nvPr/>
        </p:nvSpPr>
        <p:spPr bwMode="auto">
          <a:xfrm>
            <a:off x="3419872" y="49411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483768" y="4941168"/>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29" name="Rounded Rectangle 28"/>
          <p:cNvSpPr/>
          <p:nvPr/>
        </p:nvSpPr>
        <p:spPr bwMode="auto">
          <a:xfrm>
            <a:off x="1403648" y="414908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31" name="Rounded Rectangle 30"/>
          <p:cNvSpPr/>
          <p:nvPr/>
        </p:nvSpPr>
        <p:spPr bwMode="auto">
          <a:xfrm>
            <a:off x="611560" y="414908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sp>
        <p:nvSpPr>
          <p:cNvPr id="42" name="Rounded Rectangle 41"/>
          <p:cNvSpPr/>
          <p:nvPr/>
        </p:nvSpPr>
        <p:spPr bwMode="auto">
          <a:xfrm>
            <a:off x="5436096" y="4149080"/>
            <a:ext cx="504056" cy="3600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49" name="Straight Arrow Connector 48"/>
          <p:cNvCxnSpPr>
            <a:stCxn id="31" idx="3"/>
            <a:endCxn id="29" idx="1"/>
          </p:cNvCxnSpPr>
          <p:nvPr/>
        </p:nvCxnSpPr>
        <p:spPr bwMode="auto">
          <a:xfrm>
            <a:off x="1115616" y="4329100"/>
            <a:ext cx="28803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5" name="Straight Arrow Connector 54"/>
          <p:cNvCxnSpPr>
            <a:stCxn id="10" idx="3"/>
            <a:endCxn id="19" idx="1"/>
          </p:cNvCxnSpPr>
          <p:nvPr/>
        </p:nvCxnSpPr>
        <p:spPr bwMode="auto">
          <a:xfrm>
            <a:off x="2987824"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a:stCxn id="19" idx="3"/>
            <a:endCxn id="15" idx="1"/>
          </p:cNvCxnSpPr>
          <p:nvPr/>
        </p:nvCxnSpPr>
        <p:spPr bwMode="auto">
          <a:xfrm>
            <a:off x="3923928" y="3392996"/>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2" name="Straight Arrow Connector 71"/>
          <p:cNvCxnSpPr>
            <a:stCxn id="25" idx="3"/>
            <a:endCxn id="22" idx="1"/>
          </p:cNvCxnSpPr>
          <p:nvPr/>
        </p:nvCxnSpPr>
        <p:spPr bwMode="auto">
          <a:xfrm>
            <a:off x="2987824"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5" name="Straight Arrow Connector 74"/>
          <p:cNvCxnSpPr>
            <a:stCxn id="22" idx="3"/>
            <a:endCxn id="20" idx="1"/>
          </p:cNvCxnSpPr>
          <p:nvPr/>
        </p:nvCxnSpPr>
        <p:spPr bwMode="auto">
          <a:xfrm>
            <a:off x="3923928" y="5121188"/>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4" name="Curved Connector 83"/>
          <p:cNvCxnSpPr>
            <a:stCxn id="29" idx="3"/>
            <a:endCxn id="25" idx="1"/>
          </p:cNvCxnSpPr>
          <p:nvPr/>
        </p:nvCxnSpPr>
        <p:spPr bwMode="auto">
          <a:xfrm>
            <a:off x="1907704"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87" name="Curved Connector 86"/>
          <p:cNvCxnSpPr>
            <a:stCxn id="29" idx="3"/>
            <a:endCxn id="10" idx="1"/>
          </p:cNvCxnSpPr>
          <p:nvPr/>
        </p:nvCxnSpPr>
        <p:spPr bwMode="auto">
          <a:xfrm flipV="1">
            <a:off x="1907704" y="3392996"/>
            <a:ext cx="576064" cy="93610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0" name="Curved Connector 89"/>
          <p:cNvCxnSpPr/>
          <p:nvPr/>
        </p:nvCxnSpPr>
        <p:spPr bwMode="auto">
          <a:xfrm>
            <a:off x="4860032" y="3356992"/>
            <a:ext cx="576064" cy="100811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5" name="Curved Connector 94"/>
          <p:cNvCxnSpPr>
            <a:stCxn id="20" idx="3"/>
            <a:endCxn id="42" idx="1"/>
          </p:cNvCxnSpPr>
          <p:nvPr/>
        </p:nvCxnSpPr>
        <p:spPr bwMode="auto">
          <a:xfrm flipV="1">
            <a:off x="4860032" y="4329100"/>
            <a:ext cx="576064" cy="79208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83" name="TextBox 82"/>
          <p:cNvSpPr txBox="1"/>
          <p:nvPr/>
        </p:nvSpPr>
        <p:spPr>
          <a:xfrm>
            <a:off x="2843808" y="5631631"/>
            <a:ext cx="1657826" cy="461665"/>
          </a:xfrm>
          <a:prstGeom prst="rect">
            <a:avLst/>
          </a:prstGeom>
          <a:noFill/>
        </p:spPr>
        <p:txBody>
          <a:bodyPr wrap="none" rtlCol="0">
            <a:spAutoFit/>
          </a:bodyPr>
          <a:lstStyle/>
          <a:p>
            <a:r>
              <a:rPr lang="en-GB" dirty="0"/>
              <a:t>Production</a:t>
            </a:r>
            <a:endParaRPr lang="en-US" dirty="0"/>
          </a:p>
        </p:txBody>
      </p:sp>
    </p:spTree>
    <p:extLst>
      <p:ext uri="{BB962C8B-B14F-4D97-AF65-F5344CB8AC3E}">
        <p14:creationId xmlns:p14="http://schemas.microsoft.com/office/powerpoint/2010/main" val="336317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074206" cy="400110"/>
          </a:xfrm>
          <a:prstGeom prst="rect">
            <a:avLst/>
          </a:prstGeom>
        </p:spPr>
        <p:txBody>
          <a:bodyPr wrap="none">
            <a:spAutoFit/>
          </a:bodyPr>
          <a:lstStyle/>
          <a:p>
            <a:r>
              <a:rPr lang="en-US" sz="2000" dirty="0">
                <a:latin typeface="News Gothic MT"/>
                <a:ea typeface="AppleGothic"/>
                <a:cs typeface="News Gothic MT"/>
              </a:rPr>
              <a:t>Modeling: What</a:t>
            </a:r>
            <a:endParaRPr lang="en-US" sz="2000" dirty="0"/>
          </a:p>
        </p:txBody>
      </p:sp>
      <p:sp>
        <p:nvSpPr>
          <p:cNvPr id="5" name="Rectangle 4"/>
          <p:cNvSpPr/>
          <p:nvPr/>
        </p:nvSpPr>
        <p:spPr>
          <a:xfrm>
            <a:off x="683892" y="1490070"/>
            <a:ext cx="7705995" cy="3539430"/>
          </a:xfrm>
          <a:prstGeom prst="rect">
            <a:avLst/>
          </a:prstGeom>
        </p:spPr>
        <p:txBody>
          <a:bodyPr wrap="square">
            <a:spAutoFit/>
          </a:bodyPr>
          <a:lstStyle/>
          <a:p>
            <a:r>
              <a:rPr lang="en-US" sz="3200" b="1" dirty="0"/>
              <a:t>model (noun) </a:t>
            </a:r>
          </a:p>
          <a:p>
            <a:endParaRPr lang="en-US" sz="3200" dirty="0"/>
          </a:p>
          <a:p>
            <a:r>
              <a:rPr lang="en-US" sz="3200" dirty="0"/>
              <a:t>“A simplified description, especially a mathematical one, of a system or process, to assist calculations and predictions.”</a:t>
            </a:r>
          </a:p>
          <a:p>
            <a:endParaRPr lang="en-US" sz="3200" dirty="0"/>
          </a:p>
          <a:p>
            <a:pPr algn="r"/>
            <a:r>
              <a:rPr lang="en-US" sz="3200" dirty="0"/>
              <a:t>-- Oxford English Dictionary</a:t>
            </a:r>
          </a:p>
        </p:txBody>
      </p:sp>
    </p:spTree>
    <p:extLst>
      <p:ext uri="{BB962C8B-B14F-4D97-AF65-F5344CB8AC3E}">
        <p14:creationId xmlns:p14="http://schemas.microsoft.com/office/powerpoint/2010/main" val="321450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074206" cy="400110"/>
          </a:xfrm>
          <a:prstGeom prst="rect">
            <a:avLst/>
          </a:prstGeom>
        </p:spPr>
        <p:txBody>
          <a:bodyPr wrap="none">
            <a:spAutoFit/>
          </a:bodyPr>
          <a:lstStyle/>
          <a:p>
            <a:r>
              <a:rPr lang="en-US" sz="2000" dirty="0">
                <a:latin typeface="News Gothic MT"/>
                <a:ea typeface="AppleGothic"/>
                <a:cs typeface="News Gothic MT"/>
              </a:rPr>
              <a:t>Modeling: What</a:t>
            </a:r>
            <a:endParaRPr lang="en-US" sz="2000" dirty="0"/>
          </a:p>
        </p:txBody>
      </p:sp>
      <p:sp>
        <p:nvSpPr>
          <p:cNvPr id="5" name="Rectangle 4"/>
          <p:cNvSpPr/>
          <p:nvPr/>
        </p:nvSpPr>
        <p:spPr>
          <a:xfrm>
            <a:off x="683892" y="1490070"/>
            <a:ext cx="7705995" cy="3539430"/>
          </a:xfrm>
          <a:prstGeom prst="rect">
            <a:avLst/>
          </a:prstGeom>
        </p:spPr>
        <p:txBody>
          <a:bodyPr wrap="square">
            <a:spAutoFit/>
          </a:bodyPr>
          <a:lstStyle/>
          <a:p>
            <a:r>
              <a:rPr lang="en-US" sz="3200" b="1" dirty="0"/>
              <a:t>model (noun) </a:t>
            </a:r>
          </a:p>
          <a:p>
            <a:endParaRPr lang="en-US" sz="3200" dirty="0"/>
          </a:p>
          <a:p>
            <a:r>
              <a:rPr lang="en-US" sz="3200" dirty="0"/>
              <a:t>“A simplified description, especially a mathematical one, of a system or process, to assist calculations and predictions.”</a:t>
            </a:r>
          </a:p>
          <a:p>
            <a:endParaRPr lang="en-US" sz="3200" dirty="0"/>
          </a:p>
          <a:p>
            <a:pPr algn="r"/>
            <a:r>
              <a:rPr lang="en-US" sz="3200" dirty="0"/>
              <a:t>-- Oxford English Dictionary</a:t>
            </a:r>
          </a:p>
        </p:txBody>
      </p:sp>
      <p:sp>
        <p:nvSpPr>
          <p:cNvPr id="2" name="Rounded Rectangle 1"/>
          <p:cNvSpPr/>
          <p:nvPr/>
        </p:nvSpPr>
        <p:spPr>
          <a:xfrm>
            <a:off x="4642555" y="2991556"/>
            <a:ext cx="3146777" cy="564445"/>
          </a:xfrm>
          <a:prstGeom prst="roundRect">
            <a:avLst/>
          </a:prstGeom>
          <a:noFill/>
          <a:ln w="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 name="Rectangle 2"/>
          <p:cNvSpPr/>
          <p:nvPr/>
        </p:nvSpPr>
        <p:spPr>
          <a:xfrm>
            <a:off x="540806" y="5073304"/>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Tree>
    <p:extLst>
      <p:ext uri="{BB962C8B-B14F-4D97-AF65-F5344CB8AC3E}">
        <p14:creationId xmlns:p14="http://schemas.microsoft.com/office/powerpoint/2010/main" val="261531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189" y="411383"/>
            <a:ext cx="2074206" cy="400110"/>
          </a:xfrm>
          <a:prstGeom prst="rect">
            <a:avLst/>
          </a:prstGeom>
        </p:spPr>
        <p:txBody>
          <a:bodyPr wrap="none">
            <a:spAutoFit/>
          </a:bodyPr>
          <a:lstStyle/>
          <a:p>
            <a:r>
              <a:rPr lang="en-US" sz="2000" dirty="0">
                <a:latin typeface="News Gothic MT"/>
                <a:ea typeface="AppleGothic"/>
                <a:cs typeface="News Gothic MT"/>
              </a:rPr>
              <a:t>Modeling: What</a:t>
            </a:r>
            <a:endParaRPr lang="en-US" sz="2000" dirty="0"/>
          </a:p>
        </p:txBody>
      </p:sp>
      <p:sp>
        <p:nvSpPr>
          <p:cNvPr id="5" name="Rectangle 4"/>
          <p:cNvSpPr/>
          <p:nvPr/>
        </p:nvSpPr>
        <p:spPr>
          <a:xfrm>
            <a:off x="683892" y="1490070"/>
            <a:ext cx="7705995" cy="3539430"/>
          </a:xfrm>
          <a:prstGeom prst="rect">
            <a:avLst/>
          </a:prstGeom>
        </p:spPr>
        <p:txBody>
          <a:bodyPr wrap="square">
            <a:spAutoFit/>
          </a:bodyPr>
          <a:lstStyle/>
          <a:p>
            <a:r>
              <a:rPr lang="en-US" sz="3200" b="1" dirty="0"/>
              <a:t>model (noun) </a:t>
            </a:r>
          </a:p>
          <a:p>
            <a:endParaRPr lang="en-US" sz="3200" dirty="0"/>
          </a:p>
          <a:p>
            <a:r>
              <a:rPr lang="en-US" sz="3200" dirty="0"/>
              <a:t>“A simplified description, especially a mathematical one, of a system or process, to assist calculations and predictions.”</a:t>
            </a:r>
          </a:p>
          <a:p>
            <a:endParaRPr lang="en-US" sz="3200" dirty="0"/>
          </a:p>
          <a:p>
            <a:pPr algn="r"/>
            <a:r>
              <a:rPr lang="en-US" sz="3200" dirty="0"/>
              <a:t>-- Oxford English Dictionary</a:t>
            </a:r>
          </a:p>
        </p:txBody>
      </p:sp>
      <p:sp>
        <p:nvSpPr>
          <p:cNvPr id="2" name="Rounded Rectangle 1"/>
          <p:cNvSpPr/>
          <p:nvPr/>
        </p:nvSpPr>
        <p:spPr>
          <a:xfrm>
            <a:off x="4642555" y="2991556"/>
            <a:ext cx="3146777" cy="564445"/>
          </a:xfrm>
          <a:prstGeom prst="roundRect">
            <a:avLst/>
          </a:prstGeom>
          <a:noFill/>
          <a:ln w="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 name="Rectangle 2"/>
          <p:cNvSpPr/>
          <p:nvPr/>
        </p:nvSpPr>
        <p:spPr>
          <a:xfrm>
            <a:off x="540806" y="5073304"/>
            <a:ext cx="3353026" cy="523220"/>
          </a:xfrm>
          <a:prstGeom prst="rect">
            <a:avLst/>
          </a:prstGeom>
        </p:spPr>
        <p:txBody>
          <a:bodyPr wrap="none">
            <a:spAutoFit/>
          </a:bodyPr>
          <a:lstStyle/>
          <a:p>
            <a:r>
              <a:rPr lang="en-US" sz="2800" b="1" dirty="0">
                <a:solidFill>
                  <a:schemeClr val="tx2">
                    <a:lumMod val="60000"/>
                    <a:lumOff val="40000"/>
                  </a:schemeClr>
                </a:solidFill>
              </a:rPr>
              <a:t>1. Observation (data)</a:t>
            </a:r>
          </a:p>
        </p:txBody>
      </p:sp>
      <p:sp>
        <p:nvSpPr>
          <p:cNvPr id="6" name="Rounded Rectangle 5"/>
          <p:cNvSpPr/>
          <p:nvPr/>
        </p:nvSpPr>
        <p:spPr>
          <a:xfrm>
            <a:off x="683892" y="3518645"/>
            <a:ext cx="5741033" cy="564445"/>
          </a:xfrm>
          <a:prstGeom prst="roundRect">
            <a:avLst/>
          </a:prstGeom>
          <a:noFill/>
          <a:ln w="635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7" name="Rectangle 6"/>
          <p:cNvSpPr/>
          <p:nvPr/>
        </p:nvSpPr>
        <p:spPr>
          <a:xfrm>
            <a:off x="540806" y="5619172"/>
            <a:ext cx="4619248" cy="523220"/>
          </a:xfrm>
          <a:prstGeom prst="rect">
            <a:avLst/>
          </a:prstGeom>
        </p:spPr>
        <p:txBody>
          <a:bodyPr wrap="none">
            <a:spAutoFit/>
          </a:bodyPr>
          <a:lstStyle/>
          <a:p>
            <a:r>
              <a:rPr lang="en-US" sz="2800" b="1" dirty="0">
                <a:solidFill>
                  <a:srgbClr val="008000"/>
                </a:solidFill>
              </a:rPr>
              <a:t>2. Predict future observations</a:t>
            </a:r>
          </a:p>
        </p:txBody>
      </p:sp>
    </p:spTree>
    <p:extLst>
      <p:ext uri="{BB962C8B-B14F-4D97-AF65-F5344CB8AC3E}">
        <p14:creationId xmlns:p14="http://schemas.microsoft.com/office/powerpoint/2010/main" val="4049045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29138</TotalTime>
  <Words>2500</Words>
  <Application>Microsoft Macintosh PowerPoint</Application>
  <PresentationFormat>On-screen Show (4:3)</PresentationFormat>
  <Paragraphs>382</Paragraphs>
  <Slides>64</Slides>
  <Notes>26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News Gothic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Changing workflows open the doors  to total error estimates…</vt:lpstr>
      <vt:lpstr>…which allows for optimisation</vt:lpstr>
      <vt:lpstr>…to suggest what to send to production</vt:lpstr>
    </vt:vector>
  </TitlesOfParts>
  <Company>Valtech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Downing</dc:creator>
  <cp:lastModifiedBy>Jon Downing</cp:lastModifiedBy>
  <cp:revision>59</cp:revision>
  <dcterms:created xsi:type="dcterms:W3CDTF">2017-12-20T09:25:16Z</dcterms:created>
  <dcterms:modified xsi:type="dcterms:W3CDTF">2020-03-12T14:31:34Z</dcterms:modified>
</cp:coreProperties>
</file>